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16"/>
  </p:notesMasterIdLst>
  <p:handoutMasterIdLst>
    <p:handoutMasterId r:id="rId17"/>
  </p:handoutMasterIdLst>
  <p:sldIdLst>
    <p:sldId id="457" r:id="rId2"/>
    <p:sldId id="483" r:id="rId3"/>
    <p:sldId id="481" r:id="rId4"/>
    <p:sldId id="299" r:id="rId5"/>
    <p:sldId id="482" r:id="rId6"/>
    <p:sldId id="292" r:id="rId7"/>
    <p:sldId id="477" r:id="rId8"/>
    <p:sldId id="463" r:id="rId9"/>
    <p:sldId id="458" r:id="rId10"/>
    <p:sldId id="459" r:id="rId11"/>
    <p:sldId id="460" r:id="rId12"/>
    <p:sldId id="467" r:id="rId13"/>
    <p:sldId id="313" r:id="rId14"/>
    <p:sldId id="522" r:id="rId15"/>
  </p:sldIdLst>
  <p:sldSz cx="12192000" cy="6858000"/>
  <p:notesSz cx="6858000" cy="9144000"/>
  <p:custShowLst>
    <p:custShow name="PerformanceTuning" id="0">
      <p:sldLst>
        <p:sld r:id="rId2"/>
        <p:sld r:id="rId5"/>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08A"/>
    <a:srgbClr val="FFDF6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29" autoAdjust="0"/>
    <p:restoredTop sz="94660"/>
  </p:normalViewPr>
  <p:slideViewPr>
    <p:cSldViewPr snapToGrid="0">
      <p:cViewPr varScale="1">
        <p:scale>
          <a:sx n="88" d="100"/>
          <a:sy n="88" d="100"/>
        </p:scale>
        <p:origin x="75" y="429"/>
      </p:cViewPr>
      <p:guideLst>
        <p:guide orient="horz" pos="2160"/>
        <p:guide pos="3840"/>
      </p:guideLst>
    </p:cSldViewPr>
  </p:slideViewPr>
  <p:notesTextViewPr>
    <p:cViewPr>
      <p:scale>
        <a:sx n="1" d="1"/>
        <a:sy n="1" d="1"/>
      </p:scale>
      <p:origin x="0" y="0"/>
    </p:cViewPr>
  </p:notesTextViewPr>
  <p:notesViewPr>
    <p:cSldViewPr snapToGrid="0">
      <p:cViewPr varScale="1">
        <p:scale>
          <a:sx n="69" d="100"/>
          <a:sy n="69" d="100"/>
        </p:scale>
        <p:origin x="32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eardurff" userId="a22eae058e899168" providerId="LiveId" clId="{BB012E80-544B-461F-9723-FE73F7E251A6}"/>
    <pc:docChg chg="custSel modSld">
      <pc:chgData name="John Deardurff" userId="a22eae058e899168" providerId="LiveId" clId="{BB012E80-544B-461F-9723-FE73F7E251A6}" dt="2019-01-07T12:05:51.201" v="102" actId="313"/>
      <pc:docMkLst>
        <pc:docMk/>
      </pc:docMkLst>
      <pc:sldChg chg="addSp delSp modSp">
        <pc:chgData name="John Deardurff" userId="a22eae058e899168" providerId="LiveId" clId="{BB012E80-544B-461F-9723-FE73F7E251A6}" dt="2019-01-07T12:05:51.201" v="102" actId="313"/>
        <pc:sldMkLst>
          <pc:docMk/>
          <pc:sldMk cId="3305371302" sldId="457"/>
        </pc:sldMkLst>
        <pc:spChg chg="mod">
          <ac:chgData name="John Deardurff" userId="a22eae058e899168" providerId="LiveId" clId="{BB012E80-544B-461F-9723-FE73F7E251A6}" dt="2019-01-07T12:00:13.181" v="8" actId="20577"/>
          <ac:spMkLst>
            <pc:docMk/>
            <pc:sldMk cId="3305371302" sldId="457"/>
            <ac:spMk id="3" creationId="{772D9EC5-AF19-4384-AC0D-2267FEE5AAF2}"/>
          </ac:spMkLst>
        </pc:spChg>
        <pc:spChg chg="mod">
          <ac:chgData name="John Deardurff" userId="a22eae058e899168" providerId="LiveId" clId="{BB012E80-544B-461F-9723-FE73F7E251A6}" dt="2019-01-07T12:05:51.201" v="102" actId="313"/>
          <ac:spMkLst>
            <pc:docMk/>
            <pc:sldMk cId="3305371302" sldId="457"/>
            <ac:spMk id="4" creationId="{00000000-0000-0000-0000-000000000000}"/>
          </ac:spMkLst>
        </pc:spChg>
        <pc:spChg chg="add mod">
          <ac:chgData name="John Deardurff" userId="a22eae058e899168" providerId="LiveId" clId="{BB012E80-544B-461F-9723-FE73F7E251A6}" dt="2019-01-07T12:02:14.215" v="68" actId="1076"/>
          <ac:spMkLst>
            <pc:docMk/>
            <pc:sldMk cId="3305371302" sldId="457"/>
            <ac:spMk id="10" creationId="{5F7BE854-245E-436A-92BF-B13064459293}"/>
          </ac:spMkLst>
        </pc:spChg>
        <pc:picChg chg="add mod">
          <ac:chgData name="John Deardurff" userId="a22eae058e899168" providerId="LiveId" clId="{BB012E80-544B-461F-9723-FE73F7E251A6}" dt="2019-01-07T12:01:29.406" v="60" actId="1076"/>
          <ac:picMkLst>
            <pc:docMk/>
            <pc:sldMk cId="3305371302" sldId="457"/>
            <ac:picMk id="2" creationId="{0F32F818-F3A4-4318-9ECE-9A55A2FC8CB1}"/>
          </ac:picMkLst>
        </pc:picChg>
        <pc:picChg chg="del">
          <ac:chgData name="John Deardurff" userId="a22eae058e899168" providerId="LiveId" clId="{BB012E80-544B-461F-9723-FE73F7E251A6}" dt="2019-01-07T12:01:19.889" v="56" actId="478"/>
          <ac:picMkLst>
            <pc:docMk/>
            <pc:sldMk cId="3305371302" sldId="457"/>
            <ac:picMk id="9" creationId="{00000000-0000-0000-0000-000000000000}"/>
          </ac:picMkLst>
        </pc:picChg>
      </pc:sldChg>
    </pc:docChg>
  </pc:docChgLst>
  <pc:docChgLst>
    <pc:chgData name="John Deardurff" userId="a22eae058e899168" providerId="LiveId" clId="{C118AFE5-AEB6-4BCD-A73A-8DF8CD9A954F}"/>
    <pc:docChg chg="undo custSel modSld modMainMaster">
      <pc:chgData name="John Deardurff" userId="a22eae058e899168" providerId="LiveId" clId="{C118AFE5-AEB6-4BCD-A73A-8DF8CD9A954F}" dt="2019-01-17T21:43:17.837" v="48"/>
      <pc:docMkLst>
        <pc:docMk/>
      </pc:docMkLst>
      <pc:sldChg chg="addSp delSp modSp">
        <pc:chgData name="John Deardurff" userId="a22eae058e899168" providerId="LiveId" clId="{C118AFE5-AEB6-4BCD-A73A-8DF8CD9A954F}" dt="2019-01-17T21:43:17.837" v="48"/>
        <pc:sldMkLst>
          <pc:docMk/>
          <pc:sldMk cId="3305371302" sldId="457"/>
        </pc:sldMkLst>
        <pc:spChg chg="mod">
          <ac:chgData name="John Deardurff" userId="a22eae058e899168" providerId="LiveId" clId="{C118AFE5-AEB6-4BCD-A73A-8DF8CD9A954F}" dt="2019-01-17T21:39:38.853" v="8" actId="20577"/>
          <ac:spMkLst>
            <pc:docMk/>
            <pc:sldMk cId="3305371302" sldId="457"/>
            <ac:spMk id="3" creationId="{772D9EC5-AF19-4384-AC0D-2267FEE5AAF2}"/>
          </ac:spMkLst>
        </pc:spChg>
        <pc:spChg chg="mod">
          <ac:chgData name="John Deardurff" userId="a22eae058e899168" providerId="LiveId" clId="{C118AFE5-AEB6-4BCD-A73A-8DF8CD9A954F}" dt="2019-01-17T21:39:46.755" v="28" actId="20577"/>
          <ac:spMkLst>
            <pc:docMk/>
            <pc:sldMk cId="3305371302" sldId="457"/>
            <ac:spMk id="10" creationId="{5F7BE854-245E-436A-92BF-B13064459293}"/>
          </ac:spMkLst>
        </pc:spChg>
        <pc:picChg chg="del">
          <ac:chgData name="John Deardurff" userId="a22eae058e899168" providerId="LiveId" clId="{C118AFE5-AEB6-4BCD-A73A-8DF8CD9A954F}" dt="2019-01-17T21:41:41.994" v="33" actId="478"/>
          <ac:picMkLst>
            <pc:docMk/>
            <pc:sldMk cId="3305371302" sldId="457"/>
            <ac:picMk id="2" creationId="{0F32F818-F3A4-4318-9ECE-9A55A2FC8CB1}"/>
          </ac:picMkLst>
        </pc:picChg>
        <pc:picChg chg="add del mod">
          <ac:chgData name="John Deardurff" userId="a22eae058e899168" providerId="LiveId" clId="{C118AFE5-AEB6-4BCD-A73A-8DF8CD9A954F}" dt="2019-01-17T21:41:54.517" v="41"/>
          <ac:picMkLst>
            <pc:docMk/>
            <pc:sldMk cId="3305371302" sldId="457"/>
            <ac:picMk id="5" creationId="{1ABC8A02-9DDD-43A0-BDBD-F6DA4284DB1E}"/>
          </ac:picMkLst>
        </pc:picChg>
        <pc:picChg chg="add del">
          <ac:chgData name="John Deardurff" userId="a22eae058e899168" providerId="LiveId" clId="{C118AFE5-AEB6-4BCD-A73A-8DF8CD9A954F}" dt="2019-01-17T21:43:13.594" v="45"/>
          <ac:picMkLst>
            <pc:docMk/>
            <pc:sldMk cId="3305371302" sldId="457"/>
            <ac:picMk id="12" creationId="{877DFE85-B848-4D9C-842D-3ED32B574813}"/>
          </ac:picMkLst>
        </pc:picChg>
        <pc:picChg chg="add del">
          <ac:chgData name="John Deardurff" userId="a22eae058e899168" providerId="LiveId" clId="{C118AFE5-AEB6-4BCD-A73A-8DF8CD9A954F}" dt="2019-01-17T21:43:17.837" v="48"/>
          <ac:picMkLst>
            <pc:docMk/>
            <pc:sldMk cId="3305371302" sldId="457"/>
            <ac:picMk id="13" creationId="{6175565F-9629-43D4-B37E-491F83822775}"/>
          </ac:picMkLst>
        </pc:picChg>
      </pc:sldChg>
      <pc:sldMasterChg chg="modSldLayout">
        <pc:chgData name="John Deardurff" userId="a22eae058e899168" providerId="LiveId" clId="{C118AFE5-AEB6-4BCD-A73A-8DF8CD9A954F}" dt="2019-01-17T21:40:23.823" v="32" actId="14100"/>
        <pc:sldMasterMkLst>
          <pc:docMk/>
          <pc:sldMasterMk cId="1770304735" sldId="2147483715"/>
        </pc:sldMasterMkLst>
        <pc:sldLayoutChg chg="modSp">
          <pc:chgData name="John Deardurff" userId="a22eae058e899168" providerId="LiveId" clId="{C118AFE5-AEB6-4BCD-A73A-8DF8CD9A954F}" dt="2019-01-17T21:40:23.823" v="32" actId="14100"/>
          <pc:sldLayoutMkLst>
            <pc:docMk/>
            <pc:sldMasterMk cId="1770304735" sldId="2147483715"/>
            <pc:sldLayoutMk cId="2195679260" sldId="2147483911"/>
          </pc:sldLayoutMkLst>
          <pc:spChg chg="mod">
            <ac:chgData name="John Deardurff" userId="a22eae058e899168" providerId="LiveId" clId="{C118AFE5-AEB6-4BCD-A73A-8DF8CD9A954F}" dt="2019-01-17T21:40:14.530" v="31" actId="14100"/>
            <ac:spMkLst>
              <pc:docMk/>
              <pc:sldMasterMk cId="1770304735" sldId="2147483715"/>
              <pc:sldLayoutMk cId="2195679260" sldId="2147483911"/>
              <ac:spMk id="10" creationId="{00000000-0000-0000-0000-000000000000}"/>
            </ac:spMkLst>
          </pc:spChg>
          <pc:picChg chg="mod">
            <ac:chgData name="John Deardurff" userId="a22eae058e899168" providerId="LiveId" clId="{C118AFE5-AEB6-4BCD-A73A-8DF8CD9A954F}" dt="2019-01-17T21:40:23.823" v="32" actId="14100"/>
            <ac:picMkLst>
              <pc:docMk/>
              <pc:sldMasterMk cId="1770304735" sldId="2147483715"/>
              <pc:sldLayoutMk cId="2195679260" sldId="2147483911"/>
              <ac:picMk id="8" creationId="{00000000-0000-0000-0000-000000000000}"/>
            </ac:picMkLst>
          </pc:picChg>
        </pc:sldLayoutChg>
      </pc:sldMasterChg>
    </pc:docChg>
  </pc:docChgLst>
  <pc:docChgLst>
    <pc:chgData name="John Deardurff" userId="a22eae058e899168" providerId="LiveId" clId="{779C6037-CA75-4670-99D8-B33E6F7389A2}"/>
    <pc:docChg chg="modSld">
      <pc:chgData name="John Deardurff" userId="a22eae058e899168" providerId="LiveId" clId="{779C6037-CA75-4670-99D8-B33E6F7389A2}" dt="2019-01-07T14:30:10.365" v="1" actId="20577"/>
      <pc:docMkLst>
        <pc:docMk/>
      </pc:docMkLst>
      <pc:sldChg chg="modSp">
        <pc:chgData name="John Deardurff" userId="a22eae058e899168" providerId="LiveId" clId="{779C6037-CA75-4670-99D8-B33E6F7389A2}" dt="2019-01-07T14:30:10.365" v="1" actId="20577"/>
        <pc:sldMkLst>
          <pc:docMk/>
          <pc:sldMk cId="3305371302" sldId="457"/>
        </pc:sldMkLst>
        <pc:spChg chg="mod">
          <ac:chgData name="John Deardurff" userId="a22eae058e899168" providerId="LiveId" clId="{779C6037-CA75-4670-99D8-B33E6F7389A2}" dt="2019-01-07T14:30:10.365" v="1" actId="20577"/>
          <ac:spMkLst>
            <pc:docMk/>
            <pc:sldMk cId="3305371302" sldId="457"/>
            <ac:spMk id="10" creationId="{5F7BE854-245E-436A-92BF-B13064459293}"/>
          </ac:spMkLst>
        </pc:spChg>
      </pc:sldChg>
    </pc:docChg>
  </pc:docChgLst>
  <pc:docChgLst>
    <pc:chgData name="John Deardurff" userId="a22eae058e899168" providerId="LiveId" clId="{44C4C15C-FAEC-4AE7-82E3-A1208E04BBBF}"/>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933C33B-3B2B-4721-A29A-0F380FF448EB}" type="datetimeFigureOut">
              <a:rPr lang="en-US" smtClean="0"/>
              <a:t>3/23/2019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9E544AD-9BB0-4254-880E-02BC266D926D}" type="slidenum">
              <a:rPr lang="en-US" smtClean="0"/>
              <a:t>‹#›</a:t>
            </a:fld>
            <a:endParaRPr lang="en-US"/>
          </a:p>
        </p:txBody>
      </p:sp>
    </p:spTree>
    <p:extLst>
      <p:ext uri="{BB962C8B-B14F-4D97-AF65-F5344CB8AC3E}">
        <p14:creationId xmlns:p14="http://schemas.microsoft.com/office/powerpoint/2010/main" val="1640390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1C2D4C-D7B5-4A96-8CD9-3A56D798F167}" type="datetimeFigureOut">
              <a:rPr lang="en-US" smtClean="0"/>
              <a:t>3/23/2019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1EA191-6936-4106-86B0-744F7F9163D6}" type="slidenum">
              <a:rPr lang="en-US" smtClean="0"/>
              <a:t>‹#›</a:t>
            </a:fld>
            <a:endParaRPr lang="en-US" dirty="0"/>
          </a:p>
        </p:txBody>
      </p:sp>
    </p:spTree>
    <p:extLst>
      <p:ext uri="{BB962C8B-B14F-4D97-AF65-F5344CB8AC3E}">
        <p14:creationId xmlns:p14="http://schemas.microsoft.com/office/powerpoint/2010/main" val="3184540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D41FDD-8042-47BF-BC78-27CF63030A3D}" type="slidenum">
              <a:rPr kumimoji="0" lang="en-US" sz="1800" b="0" i="0" u="none" strike="noStrike" kern="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08728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14775" y="73025"/>
            <a:ext cx="3289300" cy="1851025"/>
          </a:xfrm>
        </p:spPr>
      </p:sp>
      <p:sp>
        <p:nvSpPr>
          <p:cNvPr id="3" name="Notes Placeholder 2"/>
          <p:cNvSpPr>
            <a:spLocks noGrp="1"/>
          </p:cNvSpPr>
          <p:nvPr>
            <p:ph type="body" idx="1"/>
          </p:nvPr>
        </p:nvSpPr>
        <p:spPr>
          <a:xfrm>
            <a:off x="310896" y="2093976"/>
            <a:ext cx="6153912" cy="6604000"/>
          </a:xfrm>
        </p:spPr>
        <p:txBody>
          <a:bodyPr>
            <a:noAutofit/>
          </a:bodyPr>
          <a:lstStyle/>
          <a:p>
            <a:pPr>
              <a:lnSpc>
                <a:spcPct val="107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Provide an overview of how the data is stored on SQL Server. Describe each of the three data file types and the basic internal layout of the data files. Stress that the file extension .mdf is not mandatory to use but is highly recommended. </a:t>
            </a:r>
          </a:p>
          <a:p>
            <a:pPr>
              <a:lnSpc>
                <a:spcPct val="107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Describe the difference between uniform and mixed extents. Note that continued support for mixed extents adds complexity to the database engine for no real benefit. The size of an extent (64 KB) is so small that the original benefit from the mixed extent design is now irrelevant.</a:t>
            </a:r>
          </a:p>
          <a:p>
            <a:pPr>
              <a:lnSpc>
                <a:spcPct val="107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Briefly explain that all transactions are written to the log file using the WAL mechanism to ensure the integrity of the database in case of a failure and to support rollbacks of transactions. Explain that data changes occur in the buffer pool and are not written immediately to the data files.</a:t>
            </a:r>
          </a:p>
          <a:p>
            <a:pPr>
              <a:lnSpc>
                <a:spcPct val="107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Avoid discussing filegroups at this point, as they will be covered later.</a:t>
            </a:r>
          </a:p>
        </p:txBody>
      </p:sp>
      <p:sp>
        <p:nvSpPr>
          <p:cNvPr id="4" name="Slide Number Placeholder 3"/>
          <p:cNvSpPr>
            <a:spLocks noGrp="1"/>
          </p:cNvSpPr>
          <p:nvPr>
            <p:ph type="sldNum" sz="quarter" idx="10"/>
          </p:nvPr>
        </p:nvSpPr>
        <p:spPr/>
        <p:txBody>
          <a:bodyPr/>
          <a:lstStyle/>
          <a:p>
            <a:fld id="{E8712F5C-2151-4C93-B203-62D969BA5CDB}" type="slidenum">
              <a:rPr lang="en-GB" smtClean="0"/>
              <a:t>7</a:t>
            </a:fld>
            <a:endParaRPr lang="en-GB" dirty="0"/>
          </a:p>
        </p:txBody>
      </p:sp>
      <p:sp>
        <p:nvSpPr>
          <p:cNvPr id="5" name="Rectangle 4"/>
          <p:cNvSpPr/>
          <p:nvPr/>
        </p:nvSpPr>
        <p:spPr>
          <a:xfrm>
            <a:off x="0" y="0"/>
            <a:ext cx="3038475" cy="222250"/>
          </a:xfrm>
          <a:prstGeom prst="rect">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rgbClr val="000000"/>
                </a:solidFill>
                <a:latin typeface="Arial" panose="020B0604020202020204" pitchFamily="34" charset="0"/>
              </a:rPr>
              <a:t>20462C</a:t>
            </a:r>
          </a:p>
        </p:txBody>
      </p:sp>
      <p:sp>
        <p:nvSpPr>
          <p:cNvPr id="6" name="Rectangle 5"/>
          <p:cNvSpPr/>
          <p:nvPr/>
        </p:nvSpPr>
        <p:spPr>
          <a:xfrm>
            <a:off x="0" y="238125"/>
            <a:ext cx="3038475" cy="347663"/>
          </a:xfrm>
          <a:prstGeom prst="rect">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rgbClr val="336699"/>
                </a:solidFill>
                <a:latin typeface="Arial" panose="020B0604020202020204" pitchFamily="34" charset="0"/>
              </a:rPr>
              <a:t>3: Working with Databases and Storage</a:t>
            </a:r>
          </a:p>
        </p:txBody>
      </p:sp>
    </p:spTree>
    <p:extLst>
      <p:ext uri="{BB962C8B-B14F-4D97-AF65-F5344CB8AC3E}">
        <p14:creationId xmlns:p14="http://schemas.microsoft.com/office/powerpoint/2010/main" val="3573649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6"/>
            <a:ext cx="11653523" cy="1828193"/>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8344162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extLst>
              <a:ext uri="{BEBA8EAE-BF5A-486C-A8C5-ECC9F3942E4B}">
                <a14:imgProps xmlns:a14="http://schemas.microsoft.com/office/drawing/2010/main">
                  <a14:imgLayer r:embed="rId3">
                    <a14:imgEffect>
                      <a14:artisticGlowDiffused/>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27524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3970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6"/>
            <a:ext cx="11653523" cy="1828193"/>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5"/>
          <p:cNvSpPr>
            <a:spLocks noGrp="1"/>
          </p:cNvSpPr>
          <p:nvPr>
            <p:ph type="title"/>
          </p:nvPr>
        </p:nvSpPr>
        <p:spPr/>
        <p:txBody>
          <a:bodyPr/>
          <a:lstStyle/>
          <a:p>
            <a:r>
              <a:rPr lang="en-US"/>
              <a:t>Click to edit Master title style</a:t>
            </a:r>
          </a:p>
        </p:txBody>
      </p:sp>
      <p:sp>
        <p:nvSpPr>
          <p:cNvPr id="7" name="TextBox 6">
            <a:extLst>
              <a:ext uri="{FF2B5EF4-FFF2-40B4-BE49-F238E27FC236}">
                <a16:creationId xmlns:a16="http://schemas.microsoft.com/office/drawing/2014/main" id="{2B92AD93-F71E-4F73-B8D7-AEA8E8D12ADA}"/>
              </a:ext>
            </a:extLst>
          </p:cNvPr>
          <p:cNvSpPr txBox="1"/>
          <p:nvPr userDrawn="1"/>
        </p:nvSpPr>
        <p:spPr>
          <a:xfrm>
            <a:off x="11978903" y="5821363"/>
            <a:ext cx="184731" cy="369332"/>
          </a:xfrm>
          <a:prstGeom prst="rect">
            <a:avLst/>
          </a:prstGeom>
          <a:noFill/>
        </p:spPr>
        <p:txBody>
          <a:bodyPr wrap="none" rtlCol="0">
            <a:spAutoFit/>
          </a:bodyPr>
          <a:lstStyle/>
          <a:p>
            <a:pPr defTabSz="913430"/>
            <a:endParaRPr lang="en-US" dirty="0">
              <a:solidFill>
                <a:prstClr val="black"/>
              </a:solidFill>
            </a:endParaRPr>
          </a:p>
        </p:txBody>
      </p:sp>
    </p:spTree>
    <p:extLst>
      <p:ext uri="{BB962C8B-B14F-4D97-AF65-F5344CB8AC3E}">
        <p14:creationId xmlns:p14="http://schemas.microsoft.com/office/powerpoint/2010/main" val="105608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8_Title Slide 3">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25" y="-1"/>
            <a:ext cx="12459852" cy="6961909"/>
          </a:xfrm>
          <a:prstGeom prst="rect">
            <a:avLst/>
          </a:prstGeom>
        </p:spPr>
      </p:pic>
      <p:sp>
        <p:nvSpPr>
          <p:cNvPr id="10" name="Rectangle 9"/>
          <p:cNvSpPr/>
          <p:nvPr userDrawn="1"/>
        </p:nvSpPr>
        <p:spPr bwMode="auto">
          <a:xfrm>
            <a:off x="-83126" y="3"/>
            <a:ext cx="9265226" cy="6854391"/>
          </a:xfrm>
          <a:prstGeom prst="rect">
            <a:avLst/>
          </a:prstGeom>
          <a:gradFill flip="none" rotWithShape="1">
            <a:gsLst>
              <a:gs pos="64000">
                <a:schemeClr val="tx1">
                  <a:tint val="66000"/>
                  <a:satMod val="160000"/>
                  <a:lumMod val="100000"/>
                  <a:alpha val="0"/>
                </a:schemeClr>
              </a:gs>
              <a:gs pos="100000">
                <a:schemeClr val="tx1">
                  <a:alpha val="47000"/>
                </a:schemeClr>
              </a:gs>
            </a:gsLst>
            <a:path path="circle">
              <a:fillToRect l="100000" t="100000"/>
            </a:path>
            <a:tileRect r="-100000" b="-100000"/>
          </a:gra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20" rIns="0" bIns="46620" numCol="1" rtlCol="0" anchor="ctr" anchorCtr="0" compatLnSpc="1">
            <a:prstTxWarp prst="textNoShape">
              <a:avLst/>
            </a:prstTxWarp>
          </a:bodyPr>
          <a:lstStyle/>
          <a:p>
            <a:pPr algn="ctr" defTabSz="913666" fontAlgn="base">
              <a:spcBef>
                <a:spcPct val="0"/>
              </a:spcBef>
              <a:spcAft>
                <a:spcPct val="0"/>
              </a:spcAft>
            </a:pPr>
            <a:endParaRPr lang="en-US" sz="1961" dirty="0">
              <a:gradFill>
                <a:gsLst>
                  <a:gs pos="0">
                    <a:srgbClr val="FFFFFF"/>
                  </a:gs>
                  <a:gs pos="100000">
                    <a:srgbClr val="FFFFFF"/>
                  </a:gs>
                </a:gsLst>
                <a:lin ang="5400000" scaled="0"/>
              </a:gradFill>
            </a:endParaRPr>
          </a:p>
        </p:txBody>
      </p:sp>
      <p:sp>
        <p:nvSpPr>
          <p:cNvPr id="16" name="Rectangle 15"/>
          <p:cNvSpPr/>
          <p:nvPr userDrawn="1"/>
        </p:nvSpPr>
        <p:spPr bwMode="auto">
          <a:xfrm>
            <a:off x="22352" y="1350387"/>
            <a:ext cx="12169648" cy="3586208"/>
          </a:xfrm>
          <a:prstGeom prst="rect">
            <a:avLst/>
          </a:prstGeom>
          <a:solidFill>
            <a:schemeClr val="accent2">
              <a:lumMod val="75000"/>
              <a:alpha val="89804"/>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33" tIns="143387" rIns="179233" bIns="143387" numCol="1" spcCol="0" rtlCol="0" fromWordArt="0" anchor="t" anchorCtr="0" forceAA="0" compatLnSpc="1">
            <a:prstTxWarp prst="textNoShape">
              <a:avLst/>
            </a:prstTxWarp>
            <a:noAutofit/>
          </a:bodyPr>
          <a:lstStyle/>
          <a:p>
            <a:pPr algn="ctr" defTabSz="913754" fontAlgn="base">
              <a:lnSpc>
                <a:spcPct val="90000"/>
              </a:lnSpc>
              <a:spcBef>
                <a:spcPct val="0"/>
              </a:spcBef>
              <a:spcAft>
                <a:spcPct val="0"/>
              </a:spcAft>
            </a:pPr>
            <a:endParaRPr lang="en-US" sz="2353" dirty="0">
              <a:solidFill>
                <a:srgbClr val="008272"/>
              </a:solidFill>
              <a:ea typeface="Segoe UI" pitchFamily="34" charset="0"/>
              <a:cs typeface="Segoe UI" pitchFamily="34" charset="0"/>
            </a:endParaRPr>
          </a:p>
        </p:txBody>
      </p:sp>
      <p:sp>
        <p:nvSpPr>
          <p:cNvPr id="2" name="Title 1"/>
          <p:cNvSpPr>
            <a:spLocks noGrp="1"/>
          </p:cNvSpPr>
          <p:nvPr userDrawn="1">
            <p:ph type="title" hasCustomPrompt="1"/>
          </p:nvPr>
        </p:nvSpPr>
        <p:spPr>
          <a:xfrm>
            <a:off x="269305" y="1404307"/>
            <a:ext cx="5042927" cy="1795633"/>
          </a:xfrm>
          <a:noFill/>
        </p:spPr>
        <p:txBody>
          <a:bodyPr lIns="149216" tIns="93261" rIns="149216" bIns="93261" anchor="t" anchorCtr="0"/>
          <a:lstStyle>
            <a:lvl1pPr>
              <a:lnSpc>
                <a:spcPct val="150000"/>
              </a:lnSpc>
              <a:defRPr sz="4800" spc="-98" baseline="0">
                <a:gradFill>
                  <a:gsLst>
                    <a:gs pos="5833">
                      <a:srgbClr val="FFFFFF"/>
                    </a:gs>
                    <a:gs pos="18000">
                      <a:srgbClr val="FFFFFF"/>
                    </a:gs>
                  </a:gsLst>
                  <a:lin ang="5400000" scaled="0"/>
                </a:gradFill>
              </a:defRPr>
            </a:lvl1pPr>
          </a:lstStyle>
          <a:p>
            <a:r>
              <a:rPr lang="en-US" dirty="0"/>
              <a:t>Presentation title</a:t>
            </a:r>
          </a:p>
        </p:txBody>
      </p:sp>
      <p:sp>
        <p:nvSpPr>
          <p:cNvPr id="5" name="Text Placeholder 4"/>
          <p:cNvSpPr>
            <a:spLocks noGrp="1"/>
          </p:cNvSpPr>
          <p:nvPr userDrawn="1">
            <p:ph type="body" sz="quarter" idx="12" hasCustomPrompt="1"/>
          </p:nvPr>
        </p:nvSpPr>
        <p:spPr>
          <a:xfrm>
            <a:off x="269305" y="3199939"/>
            <a:ext cx="5042927" cy="1793105"/>
          </a:xfrm>
          <a:noFill/>
        </p:spPr>
        <p:txBody>
          <a:bodyPr lIns="149216" tIns="111912" rIns="149216" bIns="111912">
            <a:noAutofit/>
          </a:bodyPr>
          <a:lstStyle>
            <a:lvl1pPr marL="0" indent="0">
              <a:spcBef>
                <a:spcPts val="0"/>
              </a:spcBef>
              <a:buNone/>
              <a:defRPr sz="3528" spc="0" baseline="0">
                <a:gradFill>
                  <a:gsLst>
                    <a:gs pos="0">
                      <a:srgbClr val="FFFFFF"/>
                    </a:gs>
                    <a:gs pos="100000">
                      <a:srgbClr val="FFFFFF"/>
                    </a:gs>
                  </a:gsLst>
                  <a:lin ang="5400000" scaled="0"/>
                </a:gradFill>
                <a:latin typeface="+mj-lt"/>
              </a:defRPr>
            </a:lvl1pPr>
          </a:lstStyle>
          <a:p>
            <a:pPr lvl="0"/>
            <a:r>
              <a:rPr lang="en-US" dirty="0"/>
              <a:t>Speaker Name</a:t>
            </a:r>
          </a:p>
          <a:p>
            <a:pPr lvl="0"/>
            <a:r>
              <a:rPr lang="en-US" dirty="0"/>
              <a:t>Microsoft Learning</a:t>
            </a:r>
          </a:p>
        </p:txBody>
      </p:sp>
    </p:spTree>
    <p:extLst>
      <p:ext uri="{BB962C8B-B14F-4D97-AF65-F5344CB8AC3E}">
        <p14:creationId xmlns:p14="http://schemas.microsoft.com/office/powerpoint/2010/main" val="21956792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extLst>
              <a:ext uri="{BEBA8EAE-BF5A-486C-A8C5-ECC9F3942E4B}">
                <a14:imgProps xmlns:a14="http://schemas.microsoft.com/office/drawing/2010/main">
                  <a14:imgLayer r:embed="rId8">
                    <a14:imgEffect>
                      <a14:artisticGlowDiffused/>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0D418-89A3-44AF-9920-DD6BD0B7AE2F}"/>
              </a:ext>
            </a:extLst>
          </p:cNvPr>
          <p:cNvSpPr/>
          <p:nvPr userDrawn="1"/>
        </p:nvSpPr>
        <p:spPr>
          <a:xfrm>
            <a:off x="0" y="6497813"/>
            <a:ext cx="12192000"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schemeClr val="accent4">
                  <a:lumMod val="75000"/>
                </a:schemeClr>
              </a:solidFill>
            </a:endParaRPr>
          </a:p>
        </p:txBody>
      </p:sp>
      <p:sp>
        <p:nvSpPr>
          <p:cNvPr id="4" name="TextBox 3"/>
          <p:cNvSpPr txBox="1"/>
          <p:nvPr/>
        </p:nvSpPr>
        <p:spPr>
          <a:xfrm>
            <a:off x="11978903" y="5821363"/>
            <a:ext cx="184731" cy="369332"/>
          </a:xfrm>
          <a:prstGeom prst="rect">
            <a:avLst/>
          </a:prstGeom>
          <a:noFill/>
        </p:spPr>
        <p:txBody>
          <a:bodyPr wrap="none" rtlCol="0">
            <a:spAutoFit/>
          </a:bodyPr>
          <a:lstStyle/>
          <a:p>
            <a:pPr defTabSz="913430"/>
            <a:endParaRPr lang="en-US" dirty="0">
              <a:solidFill>
                <a:prstClr val="black"/>
              </a:solidFill>
            </a:endParaRPr>
          </a:p>
        </p:txBody>
      </p:sp>
      <p:sp>
        <p:nvSpPr>
          <p:cNvPr id="9" name="Title Placeholder 8"/>
          <p:cNvSpPr>
            <a:spLocks noGrp="1"/>
          </p:cNvSpPr>
          <p:nvPr>
            <p:ph type="title"/>
          </p:nvPr>
        </p:nvSpPr>
        <p:spPr>
          <a:xfrm>
            <a:off x="609600" y="274638"/>
            <a:ext cx="10972800" cy="1143000"/>
          </a:xfrm>
          <a:prstGeom prst="rect">
            <a:avLst/>
          </a:prstGeom>
        </p:spPr>
        <p:txBody>
          <a:bodyPr vert="horz" lIns="91440" tIns="45720" rIns="91440" bIns="45720" rtlCol="0" anchor="t">
            <a:noAutofit/>
          </a:bodyPr>
          <a:lstStyle/>
          <a:p>
            <a:r>
              <a:rPr lang="en-US" dirty="0"/>
              <a:t>Title Styling</a:t>
            </a:r>
          </a:p>
        </p:txBody>
      </p:sp>
      <p:sp>
        <p:nvSpPr>
          <p:cNvPr id="10" name="Text Placeholder 9"/>
          <p:cNvSpPr>
            <a:spLocks noGrp="1"/>
          </p:cNvSpPr>
          <p:nvPr>
            <p:ph type="body" idx="1"/>
          </p:nvPr>
        </p:nvSpPr>
        <p:spPr>
          <a:xfrm>
            <a:off x="609600" y="1600201"/>
            <a:ext cx="10972800" cy="45259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Box 6"/>
          <p:cNvSpPr txBox="1"/>
          <p:nvPr userDrawn="1"/>
        </p:nvSpPr>
        <p:spPr>
          <a:xfrm>
            <a:off x="124891" y="6539115"/>
            <a:ext cx="2334845" cy="276999"/>
          </a:xfrm>
          <a:prstGeom prst="rect">
            <a:avLst/>
          </a:prstGeom>
          <a:noFill/>
        </p:spPr>
        <p:txBody>
          <a:bodyPr wrap="square" rtlCol="0">
            <a:spAutoFit/>
          </a:bodyPr>
          <a:lstStyle/>
          <a:p>
            <a:r>
              <a:rPr lang="en-US" sz="1200" dirty="0">
                <a:solidFill>
                  <a:schemeClr val="bg1"/>
                </a:solidFill>
              </a:rPr>
              <a:t>www.ThatAwesomeTrainer.com</a:t>
            </a:r>
          </a:p>
        </p:txBody>
      </p:sp>
    </p:spTree>
    <p:extLst>
      <p:ext uri="{BB962C8B-B14F-4D97-AF65-F5344CB8AC3E}">
        <p14:creationId xmlns:p14="http://schemas.microsoft.com/office/powerpoint/2010/main" val="1770304735"/>
      </p:ext>
    </p:extLst>
  </p:cSld>
  <p:clrMap bg1="lt1" tx1="dk1" bg2="lt2" tx2="dk2" accent1="accent1" accent2="accent2" accent3="accent3" accent4="accent4" accent5="accent5" accent6="accent6" hlink="hlink" folHlink="folHlink"/>
  <p:sldLayoutIdLst>
    <p:sldLayoutId id="2147483720" r:id="rId1"/>
    <p:sldLayoutId id="2147483734" r:id="rId2"/>
    <p:sldLayoutId id="2147483735" r:id="rId3"/>
    <p:sldLayoutId id="2147483868" r:id="rId4"/>
    <p:sldLayoutId id="2147483911" r:id="rId5"/>
  </p:sldLayoutIdLst>
  <p:txStyles>
    <p:title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p:titleStyle>
    <p:bodyStyle>
      <a:lvl1pPr marL="0" indent="0" algn="l" defTabSz="914225" rtl="0" eaLnBrk="1" latinLnBrk="0" hangingPunct="1">
        <a:spcBef>
          <a:spcPct val="20000"/>
        </a:spcBef>
        <a:buFont typeface="Arial"/>
        <a:buNone/>
        <a:defRPr sz="2400" kern="1200">
          <a:solidFill>
            <a:srgbClr val="404040"/>
          </a:solidFill>
          <a:latin typeface="+mn-lt"/>
          <a:ea typeface="+mn-ea"/>
          <a:cs typeface="+mn-cs"/>
        </a:defRPr>
      </a:lvl1pPr>
      <a:lvl2pPr marL="342834" indent="-342834" algn="l" defTabSz="914225" rtl="0" eaLnBrk="1" latinLnBrk="0" hangingPunct="1">
        <a:spcBef>
          <a:spcPct val="20000"/>
        </a:spcBef>
        <a:buClr>
          <a:schemeClr val="accent4"/>
        </a:buClr>
        <a:buFont typeface="Arial"/>
        <a:buChar char="•"/>
        <a:defRPr lang="en-US" sz="2000" kern="1200" dirty="0" smtClean="0">
          <a:solidFill>
            <a:srgbClr val="404040"/>
          </a:solidFill>
          <a:latin typeface="Century Gothic"/>
          <a:ea typeface="+mn-ea"/>
          <a:cs typeface="+mn-cs"/>
        </a:defRPr>
      </a:lvl2pPr>
      <a:lvl3pPr marL="638053" indent="-342834" algn="l" defTabSz="914225" rtl="0" eaLnBrk="1" latinLnBrk="0" hangingPunct="1">
        <a:spcBef>
          <a:spcPct val="20000"/>
        </a:spcBef>
        <a:buClr>
          <a:schemeClr val="accent4"/>
        </a:buClr>
        <a:buFont typeface="Arial"/>
        <a:buChar char="•"/>
        <a:defRPr lang="en-US" sz="1800" kern="1200" dirty="0" smtClean="0">
          <a:solidFill>
            <a:srgbClr val="404040"/>
          </a:solidFill>
          <a:latin typeface="Century Gothic"/>
          <a:ea typeface="+mn-ea"/>
          <a:cs typeface="+mn-cs"/>
        </a:defRPr>
      </a:lvl3pPr>
      <a:lvl4pPr marL="922161" indent="-342834" algn="l" defTabSz="914225" rtl="0" eaLnBrk="1" latinLnBrk="0" hangingPunct="1">
        <a:spcBef>
          <a:spcPct val="20000"/>
        </a:spcBef>
        <a:buClr>
          <a:schemeClr val="accent4"/>
        </a:buClr>
        <a:buFont typeface="Arial"/>
        <a:buChar char="•"/>
        <a:defRPr lang="en-US" sz="1800" kern="1200" dirty="0" smtClean="0">
          <a:solidFill>
            <a:srgbClr val="404040"/>
          </a:solidFill>
          <a:latin typeface="Century Gothic"/>
          <a:ea typeface="+mn-ea"/>
          <a:cs typeface="+mn-cs"/>
        </a:defRPr>
      </a:lvl4pPr>
      <a:lvl5pPr marL="1188810" indent="-342834" algn="l" defTabSz="914225" rtl="0" eaLnBrk="1" latinLnBrk="0" hangingPunct="1">
        <a:spcBef>
          <a:spcPct val="20000"/>
        </a:spcBef>
        <a:buClr>
          <a:schemeClr val="accent4"/>
        </a:buClr>
        <a:buFont typeface="Arial"/>
        <a:buChar char="•"/>
        <a:defRPr lang="en-US" sz="1800" kern="1200" dirty="0">
          <a:solidFill>
            <a:srgbClr val="404040"/>
          </a:solidFill>
          <a:latin typeface="Century Gothic"/>
          <a:ea typeface="+mn-ea"/>
          <a:cs typeface="+mn-cs"/>
        </a:defRPr>
      </a:lvl5pPr>
      <a:lvl6pPr marL="2514118" indent="-228556" algn="l" defTabSz="91422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30" indent="-228556" algn="l" defTabSz="91422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41" indent="-228556" algn="l" defTabSz="91422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453" indent="-228556" algn="l" defTabSz="91422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25" rtl="0" eaLnBrk="1" latinLnBrk="0" hangingPunct="1">
        <a:defRPr sz="1800" kern="1200">
          <a:solidFill>
            <a:schemeClr val="tx1"/>
          </a:solidFill>
          <a:latin typeface="+mn-lt"/>
          <a:ea typeface="+mn-ea"/>
          <a:cs typeface="+mn-cs"/>
        </a:defRPr>
      </a:lvl1pPr>
      <a:lvl2pPr marL="457112" algn="l" defTabSz="914225" rtl="0" eaLnBrk="1" latinLnBrk="0" hangingPunct="1">
        <a:defRPr sz="1800" kern="1200">
          <a:solidFill>
            <a:schemeClr val="tx1"/>
          </a:solidFill>
          <a:latin typeface="+mn-lt"/>
          <a:ea typeface="+mn-ea"/>
          <a:cs typeface="+mn-cs"/>
        </a:defRPr>
      </a:lvl2pPr>
      <a:lvl3pPr marL="914225" algn="l" defTabSz="914225" rtl="0" eaLnBrk="1" latinLnBrk="0" hangingPunct="1">
        <a:defRPr sz="1800" kern="1200">
          <a:solidFill>
            <a:schemeClr val="tx1"/>
          </a:solidFill>
          <a:latin typeface="+mn-lt"/>
          <a:ea typeface="+mn-ea"/>
          <a:cs typeface="+mn-cs"/>
        </a:defRPr>
      </a:lvl3pPr>
      <a:lvl4pPr marL="1371337" algn="l" defTabSz="914225" rtl="0" eaLnBrk="1" latinLnBrk="0" hangingPunct="1">
        <a:defRPr sz="1800" kern="1200">
          <a:solidFill>
            <a:schemeClr val="tx1"/>
          </a:solidFill>
          <a:latin typeface="+mn-lt"/>
          <a:ea typeface="+mn-ea"/>
          <a:cs typeface="+mn-cs"/>
        </a:defRPr>
      </a:lvl4pPr>
      <a:lvl5pPr marL="1828449" algn="l" defTabSz="914225" rtl="0" eaLnBrk="1" latinLnBrk="0" hangingPunct="1">
        <a:defRPr sz="1800" kern="1200">
          <a:solidFill>
            <a:schemeClr val="tx1"/>
          </a:solidFill>
          <a:latin typeface="+mn-lt"/>
          <a:ea typeface="+mn-ea"/>
          <a:cs typeface="+mn-cs"/>
        </a:defRPr>
      </a:lvl5pPr>
      <a:lvl6pPr marL="2285561" algn="l" defTabSz="914225" rtl="0" eaLnBrk="1" latinLnBrk="0" hangingPunct="1">
        <a:defRPr sz="1800" kern="1200">
          <a:solidFill>
            <a:schemeClr val="tx1"/>
          </a:solidFill>
          <a:latin typeface="+mn-lt"/>
          <a:ea typeface="+mn-ea"/>
          <a:cs typeface="+mn-cs"/>
        </a:defRPr>
      </a:lvl6pPr>
      <a:lvl7pPr marL="2742674" algn="l" defTabSz="914225" rtl="0" eaLnBrk="1" latinLnBrk="0" hangingPunct="1">
        <a:defRPr sz="1800" kern="1200">
          <a:solidFill>
            <a:schemeClr val="tx1"/>
          </a:solidFill>
          <a:latin typeface="+mn-lt"/>
          <a:ea typeface="+mn-ea"/>
          <a:cs typeface="+mn-cs"/>
        </a:defRPr>
      </a:lvl7pPr>
      <a:lvl8pPr marL="3199785" algn="l" defTabSz="914225" rtl="0" eaLnBrk="1" latinLnBrk="0" hangingPunct="1">
        <a:defRPr sz="1800" kern="1200">
          <a:solidFill>
            <a:schemeClr val="tx1"/>
          </a:solidFill>
          <a:latin typeface="+mn-lt"/>
          <a:ea typeface="+mn-ea"/>
          <a:cs typeface="+mn-cs"/>
        </a:defRPr>
      </a:lvl8pPr>
      <a:lvl9pPr marL="3656897" algn="l" defTabSz="91422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9.sv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5025" y="1378842"/>
            <a:ext cx="5598576" cy="1795633"/>
          </a:xfrm>
        </p:spPr>
        <p:txBody>
          <a:bodyPr/>
          <a:lstStyle/>
          <a:p>
            <a:pPr>
              <a:lnSpc>
                <a:spcPct val="100000"/>
              </a:lnSpc>
              <a:spcAft>
                <a:spcPts val="600"/>
              </a:spcAft>
            </a:pPr>
            <a:r>
              <a:rPr lang="en-US" dirty="0">
                <a:solidFill>
                  <a:schemeClr val="bg1"/>
                </a:solidFill>
              </a:rPr>
              <a:t>A Beginners Guide to Transactions</a:t>
            </a:r>
            <a:br>
              <a:rPr lang="en-US" dirty="0">
                <a:solidFill>
                  <a:schemeClr val="bg1"/>
                </a:solidFill>
              </a:rPr>
            </a:br>
            <a:endParaRPr lang="en-US" dirty="0">
              <a:solidFill>
                <a:schemeClr val="bg1"/>
              </a:solidFill>
            </a:endParaRPr>
          </a:p>
        </p:txBody>
      </p:sp>
      <p:sp>
        <p:nvSpPr>
          <p:cNvPr id="6" name="TextBox 5"/>
          <p:cNvSpPr txBox="1">
            <a:spLocks noChangeArrowheads="1"/>
          </p:cNvSpPr>
          <p:nvPr/>
        </p:nvSpPr>
        <p:spPr bwMode="auto">
          <a:xfrm>
            <a:off x="425279" y="3151719"/>
            <a:ext cx="779003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FFFFFF"/>
                </a:solidFill>
                <a:effectLst/>
                <a:uLnTx/>
                <a:uFillTx/>
                <a:latin typeface="Verdana" pitchFamily="34" charset="0"/>
                <a:ea typeface="+mn-ea"/>
                <a:cs typeface="+mn-cs"/>
              </a:rPr>
              <a:t>John Deardurff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FFFFFF"/>
                </a:solidFill>
                <a:effectLst/>
                <a:uLnTx/>
                <a:uFillTx/>
                <a:latin typeface="Verdana" pitchFamily="34" charset="0"/>
                <a:ea typeface="+mn-ea"/>
                <a:cs typeface="+mn-cs"/>
              </a:rPr>
              <a:t>Website: ThatAwesomeTrainer.com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FFFFFF"/>
                </a:solidFill>
                <a:effectLst/>
                <a:uLnTx/>
                <a:uFillTx/>
                <a:latin typeface="Verdana" pitchFamily="34" charset="0"/>
                <a:ea typeface="+mn-ea"/>
                <a:cs typeface="+mn-cs"/>
              </a:rPr>
              <a:t>Twitter: @John_Deardurff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FFFFFF"/>
                </a:solidFill>
                <a:effectLst/>
                <a:uLnTx/>
                <a:uFillTx/>
                <a:latin typeface="Verdana" pitchFamily="34" charset="0"/>
                <a:ea typeface="+mn-ea"/>
                <a:cs typeface="+mn-cs"/>
              </a:rPr>
              <a:t>Email: John@Deardurff.com</a:t>
            </a:r>
          </a:p>
        </p:txBody>
      </p:sp>
      <p:cxnSp>
        <p:nvCxnSpPr>
          <p:cNvPr id="11" name="Straight Connector 10"/>
          <p:cNvCxnSpPr/>
          <p:nvPr/>
        </p:nvCxnSpPr>
        <p:spPr>
          <a:xfrm>
            <a:off x="373600" y="3060170"/>
            <a:ext cx="5598575" cy="0"/>
          </a:xfrm>
          <a:prstGeom prst="line">
            <a:avLst/>
          </a:prstGeom>
          <a:ln w="28575">
            <a:solidFill>
              <a:schemeClr val="bg1"/>
            </a:solidFill>
            <a:headEnd type="none"/>
            <a:tailEnd type="none"/>
          </a:ln>
          <a:effectLst>
            <a:glow rad="228600">
              <a:schemeClr val="accent2">
                <a:lumMod val="60000"/>
                <a:lumOff val="40000"/>
                <a:alpha val="40000"/>
              </a:schemeClr>
            </a:glow>
          </a:effectLst>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772D9EC5-AF19-4384-AC0D-2267FEE5AAF2}"/>
              </a:ext>
            </a:extLst>
          </p:cNvPr>
          <p:cNvSpPr/>
          <p:nvPr/>
        </p:nvSpPr>
        <p:spPr>
          <a:xfrm>
            <a:off x="2196285" y="123281"/>
            <a:ext cx="7799444" cy="92333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0160">
                  <a:solidFill>
                    <a:srgbClr val="0072C6"/>
                  </a:solidFill>
                  <a:prstDash val="solid"/>
                </a:ln>
                <a:solidFill>
                  <a:srgbClr val="FFFFFF"/>
                </a:solidFill>
                <a:effectLst>
                  <a:outerShdw blurRad="38100" dist="22860" dir="5400000" algn="tl" rotWithShape="0">
                    <a:srgbClr val="000000">
                      <a:alpha val="30000"/>
                    </a:srgbClr>
                  </a:outerShdw>
                </a:effectLst>
                <a:uLnTx/>
                <a:uFillTx/>
                <a:latin typeface="Segoe UI"/>
                <a:ea typeface="+mn-ea"/>
                <a:cs typeface="+mn-cs"/>
              </a:rPr>
              <a:t>SQL Saturday - </a:t>
            </a:r>
            <a:r>
              <a:rPr lang="en-US" sz="5400" b="1" dirty="0">
                <a:ln w="10160">
                  <a:solidFill>
                    <a:srgbClr val="0072C6"/>
                  </a:solidFill>
                  <a:prstDash val="solid"/>
                </a:ln>
                <a:solidFill>
                  <a:srgbClr val="FFFFFF"/>
                </a:solidFill>
                <a:effectLst>
                  <a:outerShdw blurRad="38100" dist="22860" dir="5400000" algn="tl" rotWithShape="0">
                    <a:srgbClr val="000000">
                      <a:alpha val="30000"/>
                    </a:srgbClr>
                  </a:outerShdw>
                </a:effectLst>
                <a:latin typeface="Segoe UI"/>
              </a:rPr>
              <a:t>Chicago</a:t>
            </a:r>
            <a:endParaRPr kumimoji="0" lang="en-US" sz="5400" b="1" i="0" u="none" strike="noStrike" kern="1200" cap="none" spc="0" normalizeH="0" baseline="0" noProof="0" dirty="0">
              <a:ln w="10160">
                <a:solidFill>
                  <a:srgbClr val="0072C6"/>
                </a:solidFill>
                <a:prstDash val="solid"/>
              </a:ln>
              <a:solidFill>
                <a:srgbClr val="FFFFFF"/>
              </a:solidFill>
              <a:effectLst>
                <a:outerShdw blurRad="38100" dist="22860" dir="5400000" algn="tl" rotWithShape="0">
                  <a:srgbClr val="000000">
                    <a:alpha val="30000"/>
                  </a:srgbClr>
                </a:outerShdw>
              </a:effectLst>
              <a:uLnTx/>
              <a:uFillTx/>
              <a:latin typeface="Segoe UI"/>
              <a:ea typeface="+mn-ea"/>
              <a:cs typeface="+mn-cs"/>
            </a:endParaRPr>
          </a:p>
        </p:txBody>
      </p:sp>
      <p:pic>
        <p:nvPicPr>
          <p:cNvPr id="1026" name="Picture 2" descr="Image result for mvp reconnect logo">
            <a:extLst>
              <a:ext uri="{FF2B5EF4-FFF2-40B4-BE49-F238E27FC236}">
                <a16:creationId xmlns:a16="http://schemas.microsoft.com/office/drawing/2014/main" id="{5F4A8CD3-D5A8-4143-9E3A-4F0707267DA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524" y="5388640"/>
            <a:ext cx="2121060" cy="70575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mct logo microsoft">
            <a:extLst>
              <a:ext uri="{FF2B5EF4-FFF2-40B4-BE49-F238E27FC236}">
                <a16:creationId xmlns:a16="http://schemas.microsoft.com/office/drawing/2014/main" id="{C2C9CEA5-B428-4D62-B44C-540EA43C823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86169" y="5188034"/>
            <a:ext cx="1893551" cy="103474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5F7BE854-245E-436A-92BF-B13064459293}"/>
              </a:ext>
            </a:extLst>
          </p:cNvPr>
          <p:cNvSpPr/>
          <p:nvPr/>
        </p:nvSpPr>
        <p:spPr>
          <a:xfrm>
            <a:off x="6346675" y="5299444"/>
            <a:ext cx="5194564" cy="923330"/>
          </a:xfrm>
          <a:prstGeom prst="rect">
            <a:avLst/>
          </a:prstGeom>
          <a:solidFill>
            <a:schemeClr val="tx2"/>
          </a:solidFill>
          <a:ln>
            <a:solidFill>
              <a:schemeClr val="tx2"/>
            </a:solidFill>
          </a:ln>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w="10160">
                  <a:solidFill>
                    <a:srgbClr val="0072C6"/>
                  </a:solidFill>
                  <a:prstDash val="solid"/>
                </a:ln>
                <a:solidFill>
                  <a:srgbClr val="FFFFFF"/>
                </a:solidFill>
                <a:effectLst>
                  <a:outerShdw blurRad="38100" dist="22860" dir="5400000" algn="tl" rotWithShape="0">
                    <a:srgbClr val="000000">
                      <a:alpha val="30000"/>
                    </a:srgbClr>
                  </a:outerShdw>
                </a:effectLst>
                <a:uLnTx/>
                <a:uFillTx/>
                <a:latin typeface="Segoe UI"/>
                <a:ea typeface="+mn-ea"/>
                <a:cs typeface="+mn-cs"/>
              </a:rPr>
              <a:t>March 23, 2019</a:t>
            </a:r>
          </a:p>
        </p:txBody>
      </p:sp>
      <p:pic>
        <p:nvPicPr>
          <p:cNvPr id="13" name="Picture 12">
            <a:extLst>
              <a:ext uri="{FF2B5EF4-FFF2-40B4-BE49-F238E27FC236}">
                <a16:creationId xmlns:a16="http://schemas.microsoft.com/office/drawing/2014/main" id="{6175565F-9629-43D4-B37E-491F838227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09855" y="1552841"/>
            <a:ext cx="3128963" cy="3128963"/>
          </a:xfrm>
          <a:prstGeom prst="rect">
            <a:avLst/>
          </a:prstGeom>
        </p:spPr>
      </p:pic>
    </p:spTree>
    <p:extLst>
      <p:ext uri="{BB962C8B-B14F-4D97-AF65-F5344CB8AC3E}">
        <p14:creationId xmlns:p14="http://schemas.microsoft.com/office/powerpoint/2010/main" val="3305371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057400" y="1276812"/>
            <a:ext cx="3953608" cy="485635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cxnSp>
        <p:nvCxnSpPr>
          <p:cNvPr id="7" name="Straight Connector 6"/>
          <p:cNvCxnSpPr/>
          <p:nvPr/>
        </p:nvCxnSpPr>
        <p:spPr>
          <a:xfrm>
            <a:off x="2066192" y="4167481"/>
            <a:ext cx="395360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352800" y="4096212"/>
            <a:ext cx="228600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Checkpoint</a:t>
            </a: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252" y="1611850"/>
            <a:ext cx="3528148" cy="2363175"/>
          </a:xfrm>
          <a:prstGeom prst="rect">
            <a:avLst/>
          </a:prstGeom>
        </p:spPr>
      </p:pic>
      <p:sp>
        <p:nvSpPr>
          <p:cNvPr id="15" name="Title 1">
            <a:extLst>
              <a:ext uri="{FF2B5EF4-FFF2-40B4-BE49-F238E27FC236}">
                <a16:creationId xmlns:a16="http://schemas.microsoft.com/office/drawing/2014/main" id="{AEA38BEA-822E-41AA-85F3-317910237072}"/>
              </a:ext>
            </a:extLst>
          </p:cNvPr>
          <p:cNvSpPr txBox="1">
            <a:spLocks/>
          </p:cNvSpPr>
          <p:nvPr/>
        </p:nvSpPr>
        <p:spPr>
          <a:xfrm>
            <a:off x="269239" y="185830"/>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Explicit Transactions without Error Handling</a:t>
            </a:r>
          </a:p>
        </p:txBody>
      </p:sp>
      <p:cxnSp>
        <p:nvCxnSpPr>
          <p:cNvPr id="13" name="Straight Arrow Connector 12">
            <a:extLst>
              <a:ext uri="{FF2B5EF4-FFF2-40B4-BE49-F238E27FC236}">
                <a16:creationId xmlns:a16="http://schemas.microsoft.com/office/drawing/2014/main" id="{E0500C4E-DBAA-47F2-90F4-081493FFBBD1}"/>
              </a:ext>
            </a:extLst>
          </p:cNvPr>
          <p:cNvCxnSpPr>
            <a:cxnSpLocks/>
          </p:cNvCxnSpPr>
          <p:nvPr/>
        </p:nvCxnSpPr>
        <p:spPr>
          <a:xfrm flipH="1">
            <a:off x="6154616" y="3429000"/>
            <a:ext cx="1151792" cy="678363"/>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07118F1-A4CA-4AE1-A2F9-891CA12D380E}"/>
              </a:ext>
            </a:extLst>
          </p:cNvPr>
          <p:cNvSpPr txBox="1"/>
          <p:nvPr/>
        </p:nvSpPr>
        <p:spPr>
          <a:xfrm rot="16200000">
            <a:off x="588122" y="3371820"/>
            <a:ext cx="24560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AdventureWorks.ldf</a:t>
            </a:r>
          </a:p>
        </p:txBody>
      </p:sp>
      <p:sp>
        <p:nvSpPr>
          <p:cNvPr id="22" name="Rounded Rectangle 11">
            <a:extLst>
              <a:ext uri="{FF2B5EF4-FFF2-40B4-BE49-F238E27FC236}">
                <a16:creationId xmlns:a16="http://schemas.microsoft.com/office/drawing/2014/main" id="{B17E24E3-B9A7-486E-94DB-77419F2A2A70}"/>
              </a:ext>
            </a:extLst>
          </p:cNvPr>
          <p:cNvSpPr/>
          <p:nvPr/>
        </p:nvSpPr>
        <p:spPr>
          <a:xfrm>
            <a:off x="7437212" y="1850263"/>
            <a:ext cx="2895600" cy="30430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23" name="TextBox 22">
            <a:extLst>
              <a:ext uri="{FF2B5EF4-FFF2-40B4-BE49-F238E27FC236}">
                <a16:creationId xmlns:a16="http://schemas.microsoft.com/office/drawing/2014/main" id="{022CF9E7-7C53-4D2D-95EA-019B41796F49}"/>
              </a:ext>
            </a:extLst>
          </p:cNvPr>
          <p:cNvSpPr txBox="1"/>
          <p:nvPr/>
        </p:nvSpPr>
        <p:spPr>
          <a:xfrm>
            <a:off x="7713786" y="4318811"/>
            <a:ext cx="234744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kern="0" dirty="0">
                <a:solidFill>
                  <a:sysClr val="windowText" lastClr="000000"/>
                </a:solidFill>
              </a:rPr>
              <a:t>AdventureWorks</a:t>
            </a:r>
            <a:r>
              <a:rPr kumimoji="0" lang="en-US" sz="1800" b="0" i="0" u="none" strike="noStrike" kern="0" cap="none" spc="0" normalizeH="0" baseline="0" noProof="0" dirty="0">
                <a:ln>
                  <a:noFill/>
                </a:ln>
                <a:solidFill>
                  <a:sysClr val="windowText" lastClr="000000"/>
                </a:solidFill>
                <a:effectLst/>
                <a:uLnTx/>
                <a:uFillTx/>
              </a:rPr>
              <a:t>.mdf</a:t>
            </a:r>
          </a:p>
        </p:txBody>
      </p:sp>
      <p:grpSp>
        <p:nvGrpSpPr>
          <p:cNvPr id="24" name="Group 23">
            <a:extLst>
              <a:ext uri="{FF2B5EF4-FFF2-40B4-BE49-F238E27FC236}">
                <a16:creationId xmlns:a16="http://schemas.microsoft.com/office/drawing/2014/main" id="{98CB16EF-401F-4A70-99C9-F538BB45D665}"/>
              </a:ext>
            </a:extLst>
          </p:cNvPr>
          <p:cNvGrpSpPr/>
          <p:nvPr/>
        </p:nvGrpSpPr>
        <p:grpSpPr>
          <a:xfrm>
            <a:off x="8008712" y="2142570"/>
            <a:ext cx="1752600" cy="2071364"/>
            <a:chOff x="4963829" y="4298078"/>
            <a:chExt cx="1393773" cy="1547244"/>
          </a:xfrm>
        </p:grpSpPr>
        <p:sp>
          <p:nvSpPr>
            <p:cNvPr id="25" name="Cylinder 24">
              <a:extLst>
                <a:ext uri="{FF2B5EF4-FFF2-40B4-BE49-F238E27FC236}">
                  <a16:creationId xmlns:a16="http://schemas.microsoft.com/office/drawing/2014/main" id="{21D11CD2-BB55-49F0-8E0E-619AAEAD064B}"/>
                </a:ext>
              </a:extLst>
            </p:cNvPr>
            <p:cNvSpPr/>
            <p:nvPr/>
          </p:nvSpPr>
          <p:spPr>
            <a:xfrm>
              <a:off x="4963829" y="5232674"/>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ylinder 25">
              <a:extLst>
                <a:ext uri="{FF2B5EF4-FFF2-40B4-BE49-F238E27FC236}">
                  <a16:creationId xmlns:a16="http://schemas.microsoft.com/office/drawing/2014/main" id="{CE56650D-8886-4149-9266-F5E35BCE8CBF}"/>
                </a:ext>
              </a:extLst>
            </p:cNvPr>
            <p:cNvSpPr/>
            <p:nvPr/>
          </p:nvSpPr>
          <p:spPr>
            <a:xfrm>
              <a:off x="4963830" y="4763793"/>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ylinder 26">
              <a:extLst>
                <a:ext uri="{FF2B5EF4-FFF2-40B4-BE49-F238E27FC236}">
                  <a16:creationId xmlns:a16="http://schemas.microsoft.com/office/drawing/2014/main" id="{3AB4D714-B311-4E37-83F2-F5503973F284}"/>
                </a:ext>
              </a:extLst>
            </p:cNvPr>
            <p:cNvSpPr/>
            <p:nvPr/>
          </p:nvSpPr>
          <p:spPr>
            <a:xfrm>
              <a:off x="4963831" y="4298078"/>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68567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057400" y="1254510"/>
            <a:ext cx="3953608" cy="497902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cxnSp>
        <p:nvCxnSpPr>
          <p:cNvPr id="7" name="Straight Connector 6"/>
          <p:cNvCxnSpPr/>
          <p:nvPr/>
        </p:nvCxnSpPr>
        <p:spPr>
          <a:xfrm>
            <a:off x="2066192" y="5147447"/>
            <a:ext cx="395360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352800" y="5076178"/>
            <a:ext cx="228600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Checkpoint</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9801" y="1540707"/>
            <a:ext cx="3676119" cy="3434209"/>
          </a:xfrm>
          <a:prstGeom prst="rect">
            <a:avLst/>
          </a:prstGeom>
        </p:spPr>
      </p:pic>
      <p:sp>
        <p:nvSpPr>
          <p:cNvPr id="12" name="Rounded Rectangle 11"/>
          <p:cNvSpPr/>
          <p:nvPr/>
        </p:nvSpPr>
        <p:spPr>
          <a:xfrm>
            <a:off x="7437212" y="1850263"/>
            <a:ext cx="2895600" cy="30430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13" name="Title 1">
            <a:extLst>
              <a:ext uri="{FF2B5EF4-FFF2-40B4-BE49-F238E27FC236}">
                <a16:creationId xmlns:a16="http://schemas.microsoft.com/office/drawing/2014/main" id="{0CB4F281-62AF-4C3E-9F7E-0ACBA09F6E0E}"/>
              </a:ext>
            </a:extLst>
          </p:cNvPr>
          <p:cNvSpPr txBox="1">
            <a:spLocks/>
          </p:cNvSpPr>
          <p:nvPr/>
        </p:nvSpPr>
        <p:spPr>
          <a:xfrm>
            <a:off x="269239" y="185830"/>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Explicit Transactions with Error Handling</a:t>
            </a:r>
          </a:p>
        </p:txBody>
      </p:sp>
      <p:cxnSp>
        <p:nvCxnSpPr>
          <p:cNvPr id="15" name="Straight Arrow Connector 14">
            <a:extLst>
              <a:ext uri="{FF2B5EF4-FFF2-40B4-BE49-F238E27FC236}">
                <a16:creationId xmlns:a16="http://schemas.microsoft.com/office/drawing/2014/main" id="{6BEDF3EB-9892-4196-85BB-33E4542A2FE8}"/>
              </a:ext>
            </a:extLst>
          </p:cNvPr>
          <p:cNvCxnSpPr>
            <a:cxnSpLocks/>
          </p:cNvCxnSpPr>
          <p:nvPr/>
        </p:nvCxnSpPr>
        <p:spPr>
          <a:xfrm flipH="1">
            <a:off x="6162494" y="4397815"/>
            <a:ext cx="1151792" cy="678363"/>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C2298D6-DDC9-49DD-B820-EBE0B353CADA}"/>
              </a:ext>
            </a:extLst>
          </p:cNvPr>
          <p:cNvSpPr txBox="1"/>
          <p:nvPr/>
        </p:nvSpPr>
        <p:spPr>
          <a:xfrm rot="16200000">
            <a:off x="588122" y="3371820"/>
            <a:ext cx="24560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AdventureWorks.ldf</a:t>
            </a:r>
          </a:p>
        </p:txBody>
      </p:sp>
      <p:sp>
        <p:nvSpPr>
          <p:cNvPr id="17" name="TextBox 16">
            <a:extLst>
              <a:ext uri="{FF2B5EF4-FFF2-40B4-BE49-F238E27FC236}">
                <a16:creationId xmlns:a16="http://schemas.microsoft.com/office/drawing/2014/main" id="{1B1ABE49-D06E-4DF4-86B3-8B0AD6A424C0}"/>
              </a:ext>
            </a:extLst>
          </p:cNvPr>
          <p:cNvSpPr txBox="1"/>
          <p:nvPr/>
        </p:nvSpPr>
        <p:spPr>
          <a:xfrm>
            <a:off x="7713786" y="4318811"/>
            <a:ext cx="234744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kern="0" dirty="0">
                <a:solidFill>
                  <a:sysClr val="windowText" lastClr="000000"/>
                </a:solidFill>
              </a:rPr>
              <a:t>AdventureWorks</a:t>
            </a:r>
            <a:r>
              <a:rPr kumimoji="0" lang="en-US" sz="1800" b="0" i="0" u="none" strike="noStrike" kern="0" cap="none" spc="0" normalizeH="0" baseline="0" noProof="0" dirty="0">
                <a:ln>
                  <a:noFill/>
                </a:ln>
                <a:solidFill>
                  <a:sysClr val="windowText" lastClr="000000"/>
                </a:solidFill>
                <a:effectLst/>
                <a:uLnTx/>
                <a:uFillTx/>
              </a:rPr>
              <a:t>.mdf</a:t>
            </a:r>
          </a:p>
        </p:txBody>
      </p:sp>
      <p:grpSp>
        <p:nvGrpSpPr>
          <p:cNvPr id="22" name="Group 21">
            <a:extLst>
              <a:ext uri="{FF2B5EF4-FFF2-40B4-BE49-F238E27FC236}">
                <a16:creationId xmlns:a16="http://schemas.microsoft.com/office/drawing/2014/main" id="{9D9AF180-ACA1-44C2-BDE2-5511917C2353}"/>
              </a:ext>
            </a:extLst>
          </p:cNvPr>
          <p:cNvGrpSpPr/>
          <p:nvPr/>
        </p:nvGrpSpPr>
        <p:grpSpPr>
          <a:xfrm>
            <a:off x="8008712" y="2142570"/>
            <a:ext cx="1752600" cy="2071364"/>
            <a:chOff x="4963829" y="4298078"/>
            <a:chExt cx="1393773" cy="1547244"/>
          </a:xfrm>
        </p:grpSpPr>
        <p:sp>
          <p:nvSpPr>
            <p:cNvPr id="23" name="Cylinder 22">
              <a:extLst>
                <a:ext uri="{FF2B5EF4-FFF2-40B4-BE49-F238E27FC236}">
                  <a16:creationId xmlns:a16="http://schemas.microsoft.com/office/drawing/2014/main" id="{7BCF22AA-59D2-4A66-8CF0-8C018093B474}"/>
                </a:ext>
              </a:extLst>
            </p:cNvPr>
            <p:cNvSpPr/>
            <p:nvPr/>
          </p:nvSpPr>
          <p:spPr>
            <a:xfrm>
              <a:off x="4963829" y="5232674"/>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ylinder 23">
              <a:extLst>
                <a:ext uri="{FF2B5EF4-FFF2-40B4-BE49-F238E27FC236}">
                  <a16:creationId xmlns:a16="http://schemas.microsoft.com/office/drawing/2014/main" id="{2206546A-EDC1-49E2-A276-61EC5984083E}"/>
                </a:ext>
              </a:extLst>
            </p:cNvPr>
            <p:cNvSpPr/>
            <p:nvPr/>
          </p:nvSpPr>
          <p:spPr>
            <a:xfrm>
              <a:off x="4963830" y="4763793"/>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ylinder 24">
              <a:extLst>
                <a:ext uri="{FF2B5EF4-FFF2-40B4-BE49-F238E27FC236}">
                  <a16:creationId xmlns:a16="http://schemas.microsoft.com/office/drawing/2014/main" id="{B7D5FF9C-0CE5-4035-AD91-947A3B76BF5F}"/>
                </a:ext>
              </a:extLst>
            </p:cNvPr>
            <p:cNvSpPr/>
            <p:nvPr/>
          </p:nvSpPr>
          <p:spPr>
            <a:xfrm>
              <a:off x="4963831" y="4298078"/>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73468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6170" y="1082980"/>
            <a:ext cx="9281161" cy="5338481"/>
          </a:xfrm>
          <a:prstGeom prst="rect">
            <a:avLst/>
          </a:prstGeom>
        </p:spPr>
      </p:pic>
      <p:sp>
        <p:nvSpPr>
          <p:cNvPr id="7" name="Title 1">
            <a:extLst>
              <a:ext uri="{FF2B5EF4-FFF2-40B4-BE49-F238E27FC236}">
                <a16:creationId xmlns:a16="http://schemas.microsoft.com/office/drawing/2014/main" id="{DC7EFB01-96A9-47D4-92FA-E3E7C4682A35}"/>
              </a:ext>
            </a:extLst>
          </p:cNvPr>
          <p:cNvSpPr txBox="1">
            <a:spLocks/>
          </p:cNvSpPr>
          <p:nvPr/>
        </p:nvSpPr>
        <p:spPr>
          <a:xfrm>
            <a:off x="269239" y="185830"/>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Creating Stored Procedures</a:t>
            </a:r>
          </a:p>
        </p:txBody>
      </p:sp>
    </p:spTree>
    <p:extLst>
      <p:ext uri="{BB962C8B-B14F-4D97-AF65-F5344CB8AC3E}">
        <p14:creationId xmlns:p14="http://schemas.microsoft.com/office/powerpoint/2010/main" val="4012131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521292" y="2070982"/>
            <a:ext cx="2895600" cy="30430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Bent Arrow 16"/>
          <p:cNvSpPr/>
          <p:nvPr/>
        </p:nvSpPr>
        <p:spPr>
          <a:xfrm rot="5400000">
            <a:off x="5329831" y="1817751"/>
            <a:ext cx="1309817" cy="1294585"/>
          </a:xfrm>
          <a:prstGeom prst="ben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Bent Arrow 17"/>
          <p:cNvSpPr/>
          <p:nvPr/>
        </p:nvSpPr>
        <p:spPr>
          <a:xfrm rot="16200000" flipV="1">
            <a:off x="5359251" y="4024798"/>
            <a:ext cx="1309817" cy="1294585"/>
          </a:xfrm>
          <a:prstGeom prst="ben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23">
            <a:extLst>
              <a:ext uri="{FF2B5EF4-FFF2-40B4-BE49-F238E27FC236}">
                <a16:creationId xmlns:a16="http://schemas.microsoft.com/office/drawing/2014/main" id="{99853E08-4BE7-4A37-A148-C69FB7376A49}"/>
              </a:ext>
            </a:extLst>
          </p:cNvPr>
          <p:cNvGrpSpPr/>
          <p:nvPr/>
        </p:nvGrpSpPr>
        <p:grpSpPr>
          <a:xfrm>
            <a:off x="8092792" y="2427796"/>
            <a:ext cx="1752600" cy="2071364"/>
            <a:chOff x="4963829" y="4298078"/>
            <a:chExt cx="1393773" cy="1547244"/>
          </a:xfrm>
        </p:grpSpPr>
        <p:sp>
          <p:nvSpPr>
            <p:cNvPr id="25" name="Cylinder 24">
              <a:extLst>
                <a:ext uri="{FF2B5EF4-FFF2-40B4-BE49-F238E27FC236}">
                  <a16:creationId xmlns:a16="http://schemas.microsoft.com/office/drawing/2014/main" id="{D5B8A228-D65E-4B26-B078-1270B40EE0E5}"/>
                </a:ext>
              </a:extLst>
            </p:cNvPr>
            <p:cNvSpPr/>
            <p:nvPr/>
          </p:nvSpPr>
          <p:spPr>
            <a:xfrm>
              <a:off x="4963829" y="5232674"/>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ylinder 26">
              <a:extLst>
                <a:ext uri="{FF2B5EF4-FFF2-40B4-BE49-F238E27FC236}">
                  <a16:creationId xmlns:a16="http://schemas.microsoft.com/office/drawing/2014/main" id="{E375785A-A54E-4F9F-A641-A57C70D2AEE1}"/>
                </a:ext>
              </a:extLst>
            </p:cNvPr>
            <p:cNvSpPr/>
            <p:nvPr/>
          </p:nvSpPr>
          <p:spPr>
            <a:xfrm>
              <a:off x="4963830" y="4763793"/>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ylinder 28">
              <a:extLst>
                <a:ext uri="{FF2B5EF4-FFF2-40B4-BE49-F238E27FC236}">
                  <a16:creationId xmlns:a16="http://schemas.microsoft.com/office/drawing/2014/main" id="{F0A0EFD7-7C31-449F-8B5D-8528DDC35C58}"/>
                </a:ext>
              </a:extLst>
            </p:cNvPr>
            <p:cNvSpPr/>
            <p:nvPr/>
          </p:nvSpPr>
          <p:spPr>
            <a:xfrm>
              <a:off x="4963831" y="4298078"/>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8118732" y="4537591"/>
            <a:ext cx="1752600" cy="369332"/>
          </a:xfrm>
          <a:prstGeom prst="rect">
            <a:avLst/>
          </a:prstGeom>
          <a:noFill/>
        </p:spPr>
        <p:txBody>
          <a:bodyPr wrap="square" rtlCol="0">
            <a:spAutoFit/>
          </a:bodyPr>
          <a:lstStyle/>
          <a:p>
            <a:r>
              <a:rPr lang="en-US" dirty="0"/>
              <a:t>TSQL2012.mdf</a:t>
            </a:r>
          </a:p>
        </p:txBody>
      </p:sp>
      <p:sp>
        <p:nvSpPr>
          <p:cNvPr id="9" name="Rounded Rectangle 8"/>
          <p:cNvSpPr/>
          <p:nvPr/>
        </p:nvSpPr>
        <p:spPr>
          <a:xfrm>
            <a:off x="775142" y="1328084"/>
            <a:ext cx="4951183" cy="14151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1" name="Picture 10"/>
          <p:cNvPicPr>
            <a:picLocks noChangeAspect="1"/>
          </p:cNvPicPr>
          <p:nvPr/>
        </p:nvPicPr>
        <p:blipFill>
          <a:blip r:embed="rId2"/>
          <a:stretch>
            <a:fillRect/>
          </a:stretch>
        </p:blipFill>
        <p:spPr>
          <a:xfrm>
            <a:off x="6302387" y="3267144"/>
            <a:ext cx="5385289" cy="710001"/>
          </a:xfrm>
          <a:prstGeom prst="rect">
            <a:avLst/>
          </a:prstGeom>
        </p:spPr>
      </p:pic>
      <p:pic>
        <p:nvPicPr>
          <p:cNvPr id="8" name="Picture 6" descr="Security_Secured.png"/>
          <p:cNvPicPr>
            <a:picLocks noChangeAspect="1"/>
          </p:cNvPicPr>
          <p:nvPr/>
        </p:nvPicPr>
        <p:blipFill>
          <a:blip r:embed="rId3" cstate="print"/>
          <a:srcRect/>
          <a:stretch>
            <a:fillRect/>
          </a:stretch>
        </p:blipFill>
        <p:spPr bwMode="auto">
          <a:xfrm>
            <a:off x="6717829" y="3556323"/>
            <a:ext cx="406400" cy="652463"/>
          </a:xfrm>
          <a:prstGeom prst="rect">
            <a:avLst/>
          </a:prstGeom>
          <a:noFill/>
          <a:ln w="9525">
            <a:noFill/>
            <a:miter lim="800000"/>
            <a:headEnd/>
            <a:tailEnd/>
          </a:ln>
        </p:spPr>
      </p:pic>
      <p:sp>
        <p:nvSpPr>
          <p:cNvPr id="13" name="Rounded Rectangle 12"/>
          <p:cNvSpPr/>
          <p:nvPr/>
        </p:nvSpPr>
        <p:spPr>
          <a:xfrm>
            <a:off x="775142" y="4349801"/>
            <a:ext cx="4951183" cy="14151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Rounded Rectangle 19"/>
          <p:cNvSpPr/>
          <p:nvPr/>
        </p:nvSpPr>
        <p:spPr>
          <a:xfrm>
            <a:off x="2309647" y="2532913"/>
            <a:ext cx="1975945" cy="462618"/>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490924" y="2579556"/>
            <a:ext cx="2259724" cy="369332"/>
          </a:xfrm>
          <a:prstGeom prst="rect">
            <a:avLst/>
          </a:prstGeom>
          <a:noFill/>
        </p:spPr>
        <p:txBody>
          <a:bodyPr wrap="square" rtlCol="0">
            <a:spAutoFit/>
          </a:bodyPr>
          <a:lstStyle/>
          <a:p>
            <a:r>
              <a:rPr lang="en-US" dirty="0">
                <a:solidFill>
                  <a:schemeClr val="bg1"/>
                </a:solidFill>
              </a:rPr>
              <a:t>Transaction 1</a:t>
            </a:r>
          </a:p>
        </p:txBody>
      </p:sp>
      <p:sp>
        <p:nvSpPr>
          <p:cNvPr id="22" name="Rounded Rectangle 21"/>
          <p:cNvSpPr/>
          <p:nvPr/>
        </p:nvSpPr>
        <p:spPr>
          <a:xfrm>
            <a:off x="2309647" y="4083185"/>
            <a:ext cx="1975945" cy="462618"/>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2490924" y="4129828"/>
            <a:ext cx="2259724" cy="369332"/>
          </a:xfrm>
          <a:prstGeom prst="rect">
            <a:avLst/>
          </a:prstGeom>
          <a:noFill/>
        </p:spPr>
        <p:txBody>
          <a:bodyPr wrap="square" rtlCol="0">
            <a:spAutoFit/>
          </a:bodyPr>
          <a:lstStyle/>
          <a:p>
            <a:r>
              <a:rPr lang="en-US" dirty="0">
                <a:solidFill>
                  <a:schemeClr val="bg1"/>
                </a:solidFill>
              </a:rPr>
              <a:t>Transaction 2</a:t>
            </a:r>
          </a:p>
        </p:txBody>
      </p:sp>
      <p:pic>
        <p:nvPicPr>
          <p:cNvPr id="26" name="Picture 25"/>
          <p:cNvPicPr>
            <a:picLocks noChangeAspect="1"/>
          </p:cNvPicPr>
          <p:nvPr/>
        </p:nvPicPr>
        <p:blipFill>
          <a:blip r:embed="rId4"/>
          <a:stretch>
            <a:fillRect/>
          </a:stretch>
        </p:blipFill>
        <p:spPr>
          <a:xfrm>
            <a:off x="907583" y="1446999"/>
            <a:ext cx="4686300" cy="1019175"/>
          </a:xfrm>
          <a:prstGeom prst="rect">
            <a:avLst/>
          </a:prstGeom>
        </p:spPr>
      </p:pic>
      <p:pic>
        <p:nvPicPr>
          <p:cNvPr id="28" name="Picture 27"/>
          <p:cNvPicPr>
            <a:picLocks noChangeAspect="1"/>
          </p:cNvPicPr>
          <p:nvPr/>
        </p:nvPicPr>
        <p:blipFill>
          <a:blip r:embed="rId5"/>
          <a:stretch>
            <a:fillRect/>
          </a:stretch>
        </p:blipFill>
        <p:spPr>
          <a:xfrm>
            <a:off x="875143" y="4629225"/>
            <a:ext cx="4657725" cy="962025"/>
          </a:xfrm>
          <a:prstGeom prst="rect">
            <a:avLst/>
          </a:prstGeom>
        </p:spPr>
      </p:pic>
      <p:sp>
        <p:nvSpPr>
          <p:cNvPr id="21" name="Title 1"/>
          <p:cNvSpPr txBox="1">
            <a:spLocks/>
          </p:cNvSpPr>
          <p:nvPr/>
        </p:nvSpPr>
        <p:spPr>
          <a:xfrm>
            <a:off x="269239" y="185830"/>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What is a Lock?</a:t>
            </a:r>
          </a:p>
        </p:txBody>
      </p:sp>
    </p:spTree>
    <p:extLst>
      <p:ext uri="{BB962C8B-B14F-4D97-AF65-F5344CB8AC3E}">
        <p14:creationId xmlns:p14="http://schemas.microsoft.com/office/powerpoint/2010/main" val="4283856541"/>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what is the cloud?">
            <a:extLst>
              <a:ext uri="{FF2B5EF4-FFF2-40B4-BE49-F238E27FC236}">
                <a16:creationId xmlns:a16="http://schemas.microsoft.com/office/drawing/2014/main" id="{788597BF-B44A-40A3-9AC8-45807874AE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3" y="-76199"/>
            <a:ext cx="12251872" cy="694508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E720575-4934-4F63-9B57-A8C9ABCABB38}"/>
              </a:ext>
            </a:extLst>
          </p:cNvPr>
          <p:cNvSpPr>
            <a:spLocks noGrp="1"/>
          </p:cNvSpPr>
          <p:nvPr>
            <p:ph type="title"/>
          </p:nvPr>
        </p:nvSpPr>
        <p:spPr>
          <a:xfrm>
            <a:off x="332014" y="3570515"/>
            <a:ext cx="11106127" cy="974271"/>
          </a:xfrm>
        </p:spPr>
        <p:txBody>
          <a:bodyPr/>
          <a:lstStyle/>
          <a:p>
            <a:r>
              <a:rPr lang="en-US" sz="9600" dirty="0">
                <a:solidFill>
                  <a:schemeClr val="bg1"/>
                </a:solidFill>
              </a:rPr>
              <a:t>QUESTIONS</a:t>
            </a:r>
          </a:p>
        </p:txBody>
      </p:sp>
      <p:sp>
        <p:nvSpPr>
          <p:cNvPr id="3" name="TextBox 2">
            <a:extLst>
              <a:ext uri="{FF2B5EF4-FFF2-40B4-BE49-F238E27FC236}">
                <a16:creationId xmlns:a16="http://schemas.microsoft.com/office/drawing/2014/main" id="{151CCC9A-3EBC-4F28-84DB-5EDE9C0C87D5}"/>
              </a:ext>
            </a:extLst>
          </p:cNvPr>
          <p:cNvSpPr txBox="1"/>
          <p:nvPr/>
        </p:nvSpPr>
        <p:spPr>
          <a:xfrm>
            <a:off x="516367" y="1473798"/>
            <a:ext cx="5905948" cy="1037207"/>
          </a:xfrm>
          <a:prstGeom prst="rect">
            <a:avLst/>
          </a:prstGeom>
          <a:noFill/>
        </p:spPr>
        <p:txBody>
          <a:bodyPr wrap="square" lIns="182880" tIns="146304" rIns="182880" bIns="146304" rtlCol="0">
            <a:spAutoFit/>
          </a:bodyPr>
          <a:lstStyle/>
          <a:p>
            <a:pPr>
              <a:lnSpc>
                <a:spcPct val="90000"/>
              </a:lnSpc>
              <a:spcAft>
                <a:spcPts val="600"/>
              </a:spcAft>
            </a:pPr>
            <a:endParaRPr lang="en-US" sz="2400" dirty="0">
              <a:solidFill>
                <a:schemeClr val="bg1"/>
              </a:solidFill>
            </a:endParaRPr>
          </a:p>
          <a:p>
            <a:pPr>
              <a:lnSpc>
                <a:spcPct val="90000"/>
              </a:lnSpc>
              <a:spcAft>
                <a:spcPts val="600"/>
              </a:spcAft>
            </a:pPr>
            <a:endParaRPr lang="en-US" sz="2400" dirty="0">
              <a:solidFill>
                <a:schemeClr val="bg1"/>
              </a:solidFill>
            </a:endParaRPr>
          </a:p>
        </p:txBody>
      </p:sp>
    </p:spTree>
    <p:extLst>
      <p:ext uri="{BB962C8B-B14F-4D97-AF65-F5344CB8AC3E}">
        <p14:creationId xmlns:p14="http://schemas.microsoft.com/office/powerpoint/2010/main" val="7837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37B4494-DBBE-403A-BCB8-10BD3D001AE6}"/>
              </a:ext>
            </a:extLst>
          </p:cNvPr>
          <p:cNvSpPr txBox="1">
            <a:spLocks/>
          </p:cNvSpPr>
          <p:nvPr/>
        </p:nvSpPr>
        <p:spPr>
          <a:xfrm>
            <a:off x="210260" y="227775"/>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What does this session cover?</a:t>
            </a:r>
          </a:p>
        </p:txBody>
      </p:sp>
      <p:sp>
        <p:nvSpPr>
          <p:cNvPr id="5" name="Rounded Rectangle 3">
            <a:extLst>
              <a:ext uri="{FF2B5EF4-FFF2-40B4-BE49-F238E27FC236}">
                <a16:creationId xmlns:a16="http://schemas.microsoft.com/office/drawing/2014/main" id="{4EE3F116-7511-4F45-A84B-6C3B67D57CCF}"/>
              </a:ext>
            </a:extLst>
          </p:cNvPr>
          <p:cNvSpPr/>
          <p:nvPr/>
        </p:nvSpPr>
        <p:spPr>
          <a:xfrm>
            <a:off x="889770" y="996461"/>
            <a:ext cx="10636704" cy="5105400"/>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itle 1">
            <a:extLst>
              <a:ext uri="{FF2B5EF4-FFF2-40B4-BE49-F238E27FC236}">
                <a16:creationId xmlns:a16="http://schemas.microsoft.com/office/drawing/2014/main" id="{7C613A32-BEC3-4DA8-B025-6E1F65783C66}"/>
              </a:ext>
            </a:extLst>
          </p:cNvPr>
          <p:cNvSpPr txBox="1">
            <a:spLocks/>
          </p:cNvSpPr>
          <p:nvPr/>
        </p:nvSpPr>
        <p:spPr>
          <a:xfrm>
            <a:off x="1292440" y="1370775"/>
            <a:ext cx="10393424"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pPr marL="571500" indent="-571500">
              <a:spcBef>
                <a:spcPts val="1800"/>
              </a:spcBef>
              <a:buFont typeface="Arial" panose="020B0604020202020204" pitchFamily="34" charset="0"/>
              <a:buChar char="•"/>
            </a:pPr>
            <a:r>
              <a:rPr lang="en-US" altLang="en-US" sz="4400" dirty="0">
                <a:solidFill>
                  <a:schemeClr val="bg1"/>
                </a:solidFill>
              </a:rPr>
              <a:t>What are Transactions?</a:t>
            </a:r>
          </a:p>
          <a:p>
            <a:pPr marL="571500" indent="-571500">
              <a:spcBef>
                <a:spcPts val="1800"/>
              </a:spcBef>
              <a:buFont typeface="Arial" panose="020B0604020202020204" pitchFamily="34" charset="0"/>
              <a:buChar char="•"/>
            </a:pPr>
            <a:r>
              <a:rPr lang="en-US" altLang="en-US" sz="4400" dirty="0">
                <a:solidFill>
                  <a:schemeClr val="bg1"/>
                </a:solidFill>
              </a:rPr>
              <a:t>Auto-Commit vs Explicit Transactions.</a:t>
            </a:r>
          </a:p>
          <a:p>
            <a:pPr marL="571500" indent="-571500">
              <a:spcBef>
                <a:spcPts val="1800"/>
              </a:spcBef>
              <a:buFont typeface="Arial" panose="020B0604020202020204" pitchFamily="34" charset="0"/>
              <a:buChar char="•"/>
            </a:pPr>
            <a:r>
              <a:rPr lang="en-US" altLang="en-US" sz="4400" dirty="0">
                <a:solidFill>
                  <a:schemeClr val="bg1"/>
                </a:solidFill>
              </a:rPr>
              <a:t>ACID properties of Transactions.</a:t>
            </a:r>
          </a:p>
          <a:p>
            <a:pPr marL="571500" indent="-571500">
              <a:spcBef>
                <a:spcPts val="1800"/>
              </a:spcBef>
              <a:buFont typeface="Arial" panose="020B0604020202020204" pitchFamily="34" charset="0"/>
              <a:buChar char="•"/>
            </a:pPr>
            <a:r>
              <a:rPr lang="en-US" altLang="en-US" sz="4400" dirty="0">
                <a:solidFill>
                  <a:schemeClr val="bg1"/>
                </a:solidFill>
              </a:rPr>
              <a:t>How Data is Modified in SQL Server.</a:t>
            </a:r>
          </a:p>
          <a:p>
            <a:pPr marL="571500" indent="-571500">
              <a:spcBef>
                <a:spcPts val="1800"/>
              </a:spcBef>
              <a:buFont typeface="Arial" panose="020B0604020202020204" pitchFamily="34" charset="0"/>
              <a:buChar char="•"/>
            </a:pPr>
            <a:r>
              <a:rPr lang="en-US" altLang="en-US" sz="4400" dirty="0">
                <a:solidFill>
                  <a:schemeClr val="bg1"/>
                </a:solidFill>
              </a:rPr>
              <a:t>Working with Transactions.</a:t>
            </a:r>
          </a:p>
          <a:p>
            <a:pPr marL="571500" indent="-571500">
              <a:spcBef>
                <a:spcPts val="1800"/>
              </a:spcBef>
              <a:buFont typeface="Arial" panose="020B0604020202020204" pitchFamily="34" charset="0"/>
              <a:buChar char="•"/>
            </a:pPr>
            <a:r>
              <a:rPr lang="en-US" altLang="en-US" sz="4400" dirty="0">
                <a:solidFill>
                  <a:schemeClr val="bg1"/>
                </a:solidFill>
              </a:rPr>
              <a:t>Demonstration</a:t>
            </a:r>
          </a:p>
          <a:p>
            <a:pPr marL="571500" indent="-571500">
              <a:spcBef>
                <a:spcPts val="1800"/>
              </a:spcBef>
              <a:buFont typeface="Arial" panose="020B0604020202020204" pitchFamily="34" charset="0"/>
              <a:buChar char="•"/>
            </a:pPr>
            <a:r>
              <a:rPr lang="en-US" altLang="en-US" sz="4400" dirty="0">
                <a:solidFill>
                  <a:schemeClr val="bg1"/>
                </a:solidFill>
              </a:rPr>
              <a:t>What are Locks?</a:t>
            </a:r>
          </a:p>
        </p:txBody>
      </p:sp>
    </p:spTree>
    <p:extLst>
      <p:ext uri="{BB962C8B-B14F-4D97-AF65-F5344CB8AC3E}">
        <p14:creationId xmlns:p14="http://schemas.microsoft.com/office/powerpoint/2010/main" val="217663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BE15FE1B-4F1E-4AF1-9015-1FD656D2E4D9}"/>
              </a:ext>
            </a:extLst>
          </p:cNvPr>
          <p:cNvGrpSpPr/>
          <p:nvPr/>
        </p:nvGrpSpPr>
        <p:grpSpPr>
          <a:xfrm>
            <a:off x="367344" y="1370775"/>
            <a:ext cx="11457312" cy="1580470"/>
            <a:chOff x="367344" y="757330"/>
            <a:chExt cx="11457312" cy="1580470"/>
          </a:xfrm>
        </p:grpSpPr>
        <p:sp>
          <p:nvSpPr>
            <p:cNvPr id="7" name="Rounded Rectangle 3">
              <a:extLst>
                <a:ext uri="{FF2B5EF4-FFF2-40B4-BE49-F238E27FC236}">
                  <a16:creationId xmlns:a16="http://schemas.microsoft.com/office/drawing/2014/main" id="{C02001EB-A99F-48F8-AD33-A788582C1DD7}"/>
                </a:ext>
              </a:extLst>
            </p:cNvPr>
            <p:cNvSpPr/>
            <p:nvPr/>
          </p:nvSpPr>
          <p:spPr>
            <a:xfrm>
              <a:off x="367344" y="757330"/>
              <a:ext cx="11457312" cy="1580470"/>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a:ea typeface="+mn-ea"/>
                <a:cs typeface="+mn-cs"/>
              </a:endParaRPr>
            </a:p>
          </p:txBody>
        </p:sp>
        <p:sp>
          <p:nvSpPr>
            <p:cNvPr id="2" name="Rectangle 1">
              <a:extLst>
                <a:ext uri="{FF2B5EF4-FFF2-40B4-BE49-F238E27FC236}">
                  <a16:creationId xmlns:a16="http://schemas.microsoft.com/office/drawing/2014/main" id="{2EF5B7CA-ECDF-4B89-AE4E-95BA47B8A359}"/>
                </a:ext>
              </a:extLst>
            </p:cNvPr>
            <p:cNvSpPr/>
            <p:nvPr/>
          </p:nvSpPr>
          <p:spPr>
            <a:xfrm>
              <a:off x="795906" y="844291"/>
              <a:ext cx="10748394" cy="1016823"/>
            </a:xfrm>
            <a:prstGeom prst="rect">
              <a:avLst/>
            </a:prstGeom>
          </p:spPr>
          <p:txBody>
            <a:bodyPr wrap="square">
              <a:spAutoFit/>
            </a:bodyPr>
            <a:lstStyle/>
            <a:p>
              <a:r>
                <a:rPr lang="en-US" sz="3600" dirty="0">
                  <a:solidFill>
                    <a:schemeClr val="bg1"/>
                  </a:solidFill>
                </a:rPr>
                <a:t>A transaction is a series of one or more statements that need to operate as a single logical unit of work.</a:t>
              </a:r>
            </a:p>
          </p:txBody>
        </p:sp>
      </p:grpSp>
      <p:grpSp>
        <p:nvGrpSpPr>
          <p:cNvPr id="5" name="Group 4">
            <a:extLst>
              <a:ext uri="{FF2B5EF4-FFF2-40B4-BE49-F238E27FC236}">
                <a16:creationId xmlns:a16="http://schemas.microsoft.com/office/drawing/2014/main" id="{F56F325C-D1F2-4DFD-95B7-5378BEF98E2A}"/>
              </a:ext>
            </a:extLst>
          </p:cNvPr>
          <p:cNvGrpSpPr/>
          <p:nvPr/>
        </p:nvGrpSpPr>
        <p:grpSpPr>
          <a:xfrm>
            <a:off x="367344" y="3844015"/>
            <a:ext cx="11457312" cy="1552312"/>
            <a:chOff x="367344" y="2923093"/>
            <a:chExt cx="11457312" cy="1865697"/>
          </a:xfrm>
        </p:grpSpPr>
        <p:sp>
          <p:nvSpPr>
            <p:cNvPr id="9" name="Rounded Rectangle 3">
              <a:extLst>
                <a:ext uri="{FF2B5EF4-FFF2-40B4-BE49-F238E27FC236}">
                  <a16:creationId xmlns:a16="http://schemas.microsoft.com/office/drawing/2014/main" id="{5D310573-4910-4B84-BEDD-DCD88E4C4CF0}"/>
                </a:ext>
              </a:extLst>
            </p:cNvPr>
            <p:cNvSpPr/>
            <p:nvPr/>
          </p:nvSpPr>
          <p:spPr>
            <a:xfrm>
              <a:off x="367344" y="2923093"/>
              <a:ext cx="11457312" cy="186569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a:ea typeface="+mn-ea"/>
                <a:cs typeface="+mn-cs"/>
              </a:endParaRPr>
            </a:p>
          </p:txBody>
        </p:sp>
        <p:sp>
          <p:nvSpPr>
            <p:cNvPr id="10" name="Rectangle 9">
              <a:extLst>
                <a:ext uri="{FF2B5EF4-FFF2-40B4-BE49-F238E27FC236}">
                  <a16:creationId xmlns:a16="http://schemas.microsoft.com/office/drawing/2014/main" id="{E3D9C9A9-4BAE-4962-9C9C-3F0466E863AC}"/>
                </a:ext>
              </a:extLst>
            </p:cNvPr>
            <p:cNvSpPr/>
            <p:nvPr/>
          </p:nvSpPr>
          <p:spPr>
            <a:xfrm>
              <a:off x="772930" y="3131143"/>
              <a:ext cx="10528182" cy="1200329"/>
            </a:xfrm>
            <a:prstGeom prst="rect">
              <a:avLst/>
            </a:prstGeom>
          </p:spPr>
          <p:txBody>
            <a:bodyPr wrap="square">
              <a:spAutoFit/>
            </a:bodyPr>
            <a:lstStyle/>
            <a:p>
              <a:r>
                <a:rPr lang="en-US" sz="3600" dirty="0">
                  <a:solidFill>
                    <a:schemeClr val="bg1"/>
                  </a:solidFill>
                </a:rPr>
                <a:t>To qualify as a transaction, the logical unit of work must possess all four of the ACID properties.</a:t>
              </a:r>
            </a:p>
          </p:txBody>
        </p:sp>
      </p:grpSp>
      <p:sp>
        <p:nvSpPr>
          <p:cNvPr id="11" name="Title 1">
            <a:extLst>
              <a:ext uri="{FF2B5EF4-FFF2-40B4-BE49-F238E27FC236}">
                <a16:creationId xmlns:a16="http://schemas.microsoft.com/office/drawing/2014/main" id="{E8EDE005-D5F1-4F5F-9877-A44E9D6F7CCE}"/>
              </a:ext>
            </a:extLst>
          </p:cNvPr>
          <p:cNvSpPr txBox="1">
            <a:spLocks/>
          </p:cNvSpPr>
          <p:nvPr/>
        </p:nvSpPr>
        <p:spPr>
          <a:xfrm>
            <a:off x="210260" y="227775"/>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What is a Transaction?</a:t>
            </a:r>
          </a:p>
        </p:txBody>
      </p:sp>
    </p:spTree>
    <p:extLst>
      <p:ext uri="{BB962C8B-B14F-4D97-AF65-F5344CB8AC3E}">
        <p14:creationId xmlns:p14="http://schemas.microsoft.com/office/powerpoint/2010/main" val="422977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blue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Image result for blue databas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Title 1"/>
          <p:cNvSpPr txBox="1">
            <a:spLocks/>
          </p:cNvSpPr>
          <p:nvPr/>
        </p:nvSpPr>
        <p:spPr>
          <a:xfrm>
            <a:off x="269239" y="185830"/>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Logical Units of Work – Auto Commit Transactions</a:t>
            </a:r>
          </a:p>
        </p:txBody>
      </p:sp>
      <p:grpSp>
        <p:nvGrpSpPr>
          <p:cNvPr id="6" name="Group 5">
            <a:extLst>
              <a:ext uri="{FF2B5EF4-FFF2-40B4-BE49-F238E27FC236}">
                <a16:creationId xmlns:a16="http://schemas.microsoft.com/office/drawing/2014/main" id="{4CC667FF-B22B-465A-8DC8-6641F319598E}"/>
              </a:ext>
            </a:extLst>
          </p:cNvPr>
          <p:cNvGrpSpPr/>
          <p:nvPr/>
        </p:nvGrpSpPr>
        <p:grpSpPr>
          <a:xfrm>
            <a:off x="711669" y="1149932"/>
            <a:ext cx="10768662" cy="4832058"/>
            <a:chOff x="612774" y="1132514"/>
            <a:chExt cx="10768662" cy="4832058"/>
          </a:xfrm>
        </p:grpSpPr>
        <p:pic>
          <p:nvPicPr>
            <p:cNvPr id="25" name="Graphic 24" descr="Woman">
              <a:extLst>
                <a:ext uri="{FF2B5EF4-FFF2-40B4-BE49-F238E27FC236}">
                  <a16:creationId xmlns:a16="http://schemas.microsoft.com/office/drawing/2014/main" id="{1CB2FCCC-244E-4E74-875D-A7B83D0E9F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25891" y="1805889"/>
              <a:ext cx="1591515" cy="1591515"/>
            </a:xfrm>
            <a:prstGeom prst="rect">
              <a:avLst/>
            </a:prstGeom>
          </p:spPr>
        </p:pic>
        <p:sp>
          <p:nvSpPr>
            <p:cNvPr id="26" name="Rectangle 25">
              <a:extLst>
                <a:ext uri="{FF2B5EF4-FFF2-40B4-BE49-F238E27FC236}">
                  <a16:creationId xmlns:a16="http://schemas.microsoft.com/office/drawing/2014/main" id="{CADAED4B-70D0-4C3B-8EA4-7069B422819A}"/>
                </a:ext>
              </a:extLst>
            </p:cNvPr>
            <p:cNvSpPr/>
            <p:nvPr/>
          </p:nvSpPr>
          <p:spPr>
            <a:xfrm>
              <a:off x="9706514" y="2367320"/>
              <a:ext cx="1124113" cy="646331"/>
            </a:xfrm>
            <a:prstGeom prst="rect">
              <a:avLst/>
            </a:prstGeom>
            <a:noFill/>
          </p:spPr>
          <p:txBody>
            <a:bodyPr wrap="square" lIns="91440" tIns="45720" rIns="91440" bIns="45720">
              <a:spAutoFit/>
            </a:bodyPr>
            <a:lstStyle/>
            <a:p>
              <a:pPr algn="ctr"/>
              <a:r>
                <a:rPr lang="en-US" sz="3600" b="0" cap="none" spc="0" dirty="0">
                  <a:ln w="0"/>
                  <a:solidFill>
                    <a:schemeClr val="tx1"/>
                  </a:solidFill>
                  <a:effectLst>
                    <a:outerShdw blurRad="38100" dist="19050" dir="2700000" algn="tl" rotWithShape="0">
                      <a:schemeClr val="dk1">
                        <a:alpha val="40000"/>
                      </a:schemeClr>
                    </a:outerShdw>
                  </a:effectLst>
                </a:rPr>
                <a:t>Jane</a:t>
              </a:r>
            </a:p>
          </p:txBody>
        </p:sp>
        <p:grpSp>
          <p:nvGrpSpPr>
            <p:cNvPr id="33" name="Group 32">
              <a:extLst>
                <a:ext uri="{FF2B5EF4-FFF2-40B4-BE49-F238E27FC236}">
                  <a16:creationId xmlns:a16="http://schemas.microsoft.com/office/drawing/2014/main" id="{F5FB84FD-57F0-48EC-B79A-C2A3A342E01F}"/>
                </a:ext>
              </a:extLst>
            </p:cNvPr>
            <p:cNvGrpSpPr/>
            <p:nvPr/>
          </p:nvGrpSpPr>
          <p:grpSpPr>
            <a:xfrm>
              <a:off x="1309104" y="1805889"/>
              <a:ext cx="2363504" cy="1591515"/>
              <a:chOff x="992290" y="1732574"/>
              <a:chExt cx="2363504" cy="1591515"/>
            </a:xfrm>
          </p:grpSpPr>
          <p:pic>
            <p:nvPicPr>
              <p:cNvPr id="28" name="Graphic 27" descr="Man">
                <a:extLst>
                  <a:ext uri="{FF2B5EF4-FFF2-40B4-BE49-F238E27FC236}">
                    <a16:creationId xmlns:a16="http://schemas.microsoft.com/office/drawing/2014/main" id="{E6BEB965-2FBE-4B12-B559-DF9399BA168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64279" y="1732574"/>
                <a:ext cx="1591515" cy="1591515"/>
              </a:xfrm>
              <a:prstGeom prst="rect">
                <a:avLst/>
              </a:prstGeom>
            </p:spPr>
          </p:pic>
          <p:sp>
            <p:nvSpPr>
              <p:cNvPr id="29" name="Rectangle 28">
                <a:extLst>
                  <a:ext uri="{FF2B5EF4-FFF2-40B4-BE49-F238E27FC236}">
                    <a16:creationId xmlns:a16="http://schemas.microsoft.com/office/drawing/2014/main" id="{2F04B5DA-F1BD-4F6F-BFC1-394003C40191}"/>
                  </a:ext>
                </a:extLst>
              </p:cNvPr>
              <p:cNvSpPr/>
              <p:nvPr/>
            </p:nvSpPr>
            <p:spPr>
              <a:xfrm>
                <a:off x="992290" y="2294003"/>
                <a:ext cx="1190934" cy="646331"/>
              </a:xfrm>
              <a:prstGeom prst="rect">
                <a:avLst/>
              </a:prstGeom>
              <a:noFill/>
            </p:spPr>
            <p:txBody>
              <a:bodyPr wrap="square" lIns="91440" tIns="45720" rIns="91440" bIns="45720">
                <a:spAutoFit/>
              </a:bodyPr>
              <a:lstStyle/>
              <a:p>
                <a:pPr algn="ctr"/>
                <a:r>
                  <a:rPr lang="en-US" sz="3600" b="0" cap="none" spc="0" dirty="0">
                    <a:ln w="0"/>
                    <a:solidFill>
                      <a:schemeClr val="tx1"/>
                    </a:solidFill>
                    <a:effectLst>
                      <a:outerShdw blurRad="38100" dist="19050" dir="2700000" algn="tl" rotWithShape="0">
                        <a:schemeClr val="dk1">
                          <a:alpha val="40000"/>
                        </a:schemeClr>
                      </a:outerShdw>
                    </a:effectLst>
                  </a:rPr>
                  <a:t>John</a:t>
                </a:r>
              </a:p>
            </p:txBody>
          </p:sp>
        </p:grpSp>
        <p:sp>
          <p:nvSpPr>
            <p:cNvPr id="31" name="Arrow: Right 30">
              <a:extLst>
                <a:ext uri="{FF2B5EF4-FFF2-40B4-BE49-F238E27FC236}">
                  <a16:creationId xmlns:a16="http://schemas.microsoft.com/office/drawing/2014/main" id="{1EABDD45-FA95-4956-9B72-F263097D1441}"/>
                </a:ext>
              </a:extLst>
            </p:cNvPr>
            <p:cNvSpPr/>
            <p:nvPr/>
          </p:nvSpPr>
          <p:spPr>
            <a:xfrm>
              <a:off x="4698745" y="1935147"/>
              <a:ext cx="2596720" cy="1143000"/>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00C59E7A-7437-4BF3-AB7E-BA6E4C9B1DA7}"/>
                </a:ext>
              </a:extLst>
            </p:cNvPr>
            <p:cNvSpPr/>
            <p:nvPr/>
          </p:nvSpPr>
          <p:spPr>
            <a:xfrm>
              <a:off x="5250318" y="2183482"/>
              <a:ext cx="1425730" cy="646331"/>
            </a:xfrm>
            <a:prstGeom prst="rect">
              <a:avLst/>
            </a:prstGeom>
          </p:spPr>
          <p:txBody>
            <a:bodyPr wrap="square">
              <a:spAutoFit/>
            </a:bodyPr>
            <a:lstStyle/>
            <a:p>
              <a:r>
                <a:rPr lang="en-US" sz="3600" dirty="0">
                  <a:solidFill>
                    <a:schemeClr val="bg1"/>
                  </a:solidFill>
                </a:rPr>
                <a:t>$200</a:t>
              </a:r>
            </a:p>
          </p:txBody>
        </p:sp>
        <p:sp>
          <p:nvSpPr>
            <p:cNvPr id="36" name="Rectangle: Rounded Corners 35">
              <a:extLst>
                <a:ext uri="{FF2B5EF4-FFF2-40B4-BE49-F238E27FC236}">
                  <a16:creationId xmlns:a16="http://schemas.microsoft.com/office/drawing/2014/main" id="{88635BB8-6052-4ECE-8ABD-282DC1A12872}"/>
                </a:ext>
              </a:extLst>
            </p:cNvPr>
            <p:cNvSpPr/>
            <p:nvPr/>
          </p:nvSpPr>
          <p:spPr>
            <a:xfrm>
              <a:off x="612774" y="1132514"/>
              <a:ext cx="3931877" cy="48320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Rounded Corners 36">
              <a:extLst>
                <a:ext uri="{FF2B5EF4-FFF2-40B4-BE49-F238E27FC236}">
                  <a16:creationId xmlns:a16="http://schemas.microsoft.com/office/drawing/2014/main" id="{6AF83B62-F638-4258-AE19-1F29D18B159F}"/>
                </a:ext>
              </a:extLst>
            </p:cNvPr>
            <p:cNvSpPr/>
            <p:nvPr/>
          </p:nvSpPr>
          <p:spPr>
            <a:xfrm>
              <a:off x="7449559" y="1132514"/>
              <a:ext cx="3931877" cy="48320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9E599B0E-F234-44BD-AC0B-23BFD8915939}"/>
                </a:ext>
              </a:extLst>
            </p:cNvPr>
            <p:cNvGrpSpPr/>
            <p:nvPr/>
          </p:nvGrpSpPr>
          <p:grpSpPr>
            <a:xfrm>
              <a:off x="694605" y="3651149"/>
              <a:ext cx="3747137" cy="1837280"/>
              <a:chOff x="694605" y="3550481"/>
              <a:chExt cx="3747137" cy="1837280"/>
            </a:xfrm>
          </p:grpSpPr>
          <p:sp>
            <p:nvSpPr>
              <p:cNvPr id="21" name="Rounded Rectangle 3">
                <a:extLst>
                  <a:ext uri="{FF2B5EF4-FFF2-40B4-BE49-F238E27FC236}">
                    <a16:creationId xmlns:a16="http://schemas.microsoft.com/office/drawing/2014/main" id="{393C043D-2280-4D05-9D5F-0D050A42B04A}"/>
                  </a:ext>
                </a:extLst>
              </p:cNvPr>
              <p:cNvSpPr/>
              <p:nvPr/>
            </p:nvSpPr>
            <p:spPr>
              <a:xfrm>
                <a:off x="694605" y="3550481"/>
                <a:ext cx="3747137" cy="1801695"/>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a:ea typeface="+mn-ea"/>
                  <a:cs typeface="+mn-cs"/>
                </a:endParaRPr>
              </a:p>
            </p:txBody>
          </p:sp>
          <p:pic>
            <p:nvPicPr>
              <p:cNvPr id="7" name="Picture 6">
                <a:extLst>
                  <a:ext uri="{FF2B5EF4-FFF2-40B4-BE49-F238E27FC236}">
                    <a16:creationId xmlns:a16="http://schemas.microsoft.com/office/drawing/2014/main" id="{C4E79153-446E-4DE0-9BD2-95584B3825BC}"/>
                  </a:ext>
                </a:extLst>
              </p:cNvPr>
              <p:cNvPicPr>
                <a:picLocks noChangeAspect="1"/>
              </p:cNvPicPr>
              <p:nvPr/>
            </p:nvPicPr>
            <p:blipFill>
              <a:blip r:embed="rId6"/>
              <a:stretch>
                <a:fillRect/>
              </a:stretch>
            </p:blipFill>
            <p:spPr>
              <a:xfrm>
                <a:off x="865618" y="3696460"/>
                <a:ext cx="3409950" cy="1209675"/>
              </a:xfrm>
              <a:prstGeom prst="rect">
                <a:avLst/>
              </a:prstGeom>
            </p:spPr>
          </p:pic>
          <p:sp>
            <p:nvSpPr>
              <p:cNvPr id="38" name="Rectangle 37">
                <a:extLst>
                  <a:ext uri="{FF2B5EF4-FFF2-40B4-BE49-F238E27FC236}">
                    <a16:creationId xmlns:a16="http://schemas.microsoft.com/office/drawing/2014/main" id="{5FB1EBEC-46D4-42A3-95A3-B8B96F97E442}"/>
                  </a:ext>
                </a:extLst>
              </p:cNvPr>
              <p:cNvSpPr/>
              <p:nvPr/>
            </p:nvSpPr>
            <p:spPr>
              <a:xfrm>
                <a:off x="1422172" y="4864541"/>
                <a:ext cx="2275224" cy="523220"/>
              </a:xfrm>
              <a:prstGeom prst="rect">
                <a:avLst/>
              </a:prstGeom>
            </p:spPr>
            <p:txBody>
              <a:bodyPr wrap="square">
                <a:spAutoFit/>
              </a:bodyPr>
              <a:lstStyle/>
              <a:p>
                <a:r>
                  <a:rPr lang="en-US" sz="2800" dirty="0">
                    <a:solidFill>
                      <a:schemeClr val="bg1"/>
                    </a:solidFill>
                  </a:rPr>
                  <a:t>Transaction 1</a:t>
                </a:r>
              </a:p>
            </p:txBody>
          </p:sp>
        </p:grpSp>
        <p:grpSp>
          <p:nvGrpSpPr>
            <p:cNvPr id="4" name="Group 3">
              <a:extLst>
                <a:ext uri="{FF2B5EF4-FFF2-40B4-BE49-F238E27FC236}">
                  <a16:creationId xmlns:a16="http://schemas.microsoft.com/office/drawing/2014/main" id="{25A7046C-B46D-422A-90DD-B9C0BCA92D3E}"/>
                </a:ext>
              </a:extLst>
            </p:cNvPr>
            <p:cNvGrpSpPr/>
            <p:nvPr/>
          </p:nvGrpSpPr>
          <p:grpSpPr>
            <a:xfrm>
              <a:off x="7527310" y="3651149"/>
              <a:ext cx="3781841" cy="1837280"/>
              <a:chOff x="7527310" y="3550481"/>
              <a:chExt cx="3781841" cy="1837280"/>
            </a:xfrm>
          </p:grpSpPr>
          <p:sp>
            <p:nvSpPr>
              <p:cNvPr id="22" name="Rounded Rectangle 3">
                <a:extLst>
                  <a:ext uri="{FF2B5EF4-FFF2-40B4-BE49-F238E27FC236}">
                    <a16:creationId xmlns:a16="http://schemas.microsoft.com/office/drawing/2014/main" id="{32D1F96F-3683-4075-AC11-5EE32177CFF3}"/>
                  </a:ext>
                </a:extLst>
              </p:cNvPr>
              <p:cNvSpPr/>
              <p:nvPr/>
            </p:nvSpPr>
            <p:spPr>
              <a:xfrm>
                <a:off x="7527310" y="3550481"/>
                <a:ext cx="3781841" cy="1801694"/>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a:ea typeface="+mn-ea"/>
                  <a:cs typeface="+mn-cs"/>
                </a:endParaRPr>
              </a:p>
            </p:txBody>
          </p:sp>
          <p:pic>
            <p:nvPicPr>
              <p:cNvPr id="20" name="Picture 19">
                <a:extLst>
                  <a:ext uri="{FF2B5EF4-FFF2-40B4-BE49-F238E27FC236}">
                    <a16:creationId xmlns:a16="http://schemas.microsoft.com/office/drawing/2014/main" id="{AED03E70-5A7B-4E15-BCE0-62A5EEB7554E}"/>
                  </a:ext>
                </a:extLst>
              </p:cNvPr>
              <p:cNvPicPr>
                <a:picLocks noChangeAspect="1"/>
              </p:cNvPicPr>
              <p:nvPr/>
            </p:nvPicPr>
            <p:blipFill>
              <a:blip r:embed="rId7"/>
              <a:stretch>
                <a:fillRect/>
              </a:stretch>
            </p:blipFill>
            <p:spPr>
              <a:xfrm>
                <a:off x="7699908" y="3719269"/>
                <a:ext cx="3441531" cy="1162050"/>
              </a:xfrm>
              <a:prstGeom prst="rect">
                <a:avLst/>
              </a:prstGeom>
            </p:spPr>
          </p:pic>
          <p:sp>
            <p:nvSpPr>
              <p:cNvPr id="40" name="Rectangle 39">
                <a:extLst>
                  <a:ext uri="{FF2B5EF4-FFF2-40B4-BE49-F238E27FC236}">
                    <a16:creationId xmlns:a16="http://schemas.microsoft.com/office/drawing/2014/main" id="{CDFEE6B0-8A8D-4912-AFCB-BDE437F3A5C0}"/>
                  </a:ext>
                </a:extLst>
              </p:cNvPr>
              <p:cNvSpPr/>
              <p:nvPr/>
            </p:nvSpPr>
            <p:spPr>
              <a:xfrm>
                <a:off x="8277885" y="4864541"/>
                <a:ext cx="2275224" cy="523220"/>
              </a:xfrm>
              <a:prstGeom prst="rect">
                <a:avLst/>
              </a:prstGeom>
            </p:spPr>
            <p:txBody>
              <a:bodyPr wrap="square">
                <a:spAutoFit/>
              </a:bodyPr>
              <a:lstStyle/>
              <a:p>
                <a:r>
                  <a:rPr lang="en-US" sz="2800" dirty="0">
                    <a:solidFill>
                      <a:schemeClr val="bg1"/>
                    </a:solidFill>
                  </a:rPr>
                  <a:t>Transaction 2</a:t>
                </a:r>
              </a:p>
            </p:txBody>
          </p:sp>
        </p:grpSp>
      </p:grpSp>
    </p:spTree>
    <p:extLst>
      <p:ext uri="{BB962C8B-B14F-4D97-AF65-F5344CB8AC3E}">
        <p14:creationId xmlns:p14="http://schemas.microsoft.com/office/powerpoint/2010/main" val="258775711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blue databas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Image result for blue databas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Title 1"/>
          <p:cNvSpPr txBox="1">
            <a:spLocks/>
          </p:cNvSpPr>
          <p:nvPr/>
        </p:nvSpPr>
        <p:spPr>
          <a:xfrm>
            <a:off x="269239" y="185830"/>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Single Logical Unit of Work – Explicit Transactions</a:t>
            </a:r>
          </a:p>
        </p:txBody>
      </p:sp>
      <p:grpSp>
        <p:nvGrpSpPr>
          <p:cNvPr id="8" name="Group 7">
            <a:extLst>
              <a:ext uri="{FF2B5EF4-FFF2-40B4-BE49-F238E27FC236}">
                <a16:creationId xmlns:a16="http://schemas.microsoft.com/office/drawing/2014/main" id="{30A88CED-183B-4229-83A9-5BA0D3DF6AD5}"/>
              </a:ext>
            </a:extLst>
          </p:cNvPr>
          <p:cNvGrpSpPr/>
          <p:nvPr/>
        </p:nvGrpSpPr>
        <p:grpSpPr>
          <a:xfrm>
            <a:off x="693678" y="1158640"/>
            <a:ext cx="10804643" cy="5214969"/>
            <a:chOff x="612774" y="1132514"/>
            <a:chExt cx="10804643" cy="5214969"/>
          </a:xfrm>
        </p:grpSpPr>
        <p:pic>
          <p:nvPicPr>
            <p:cNvPr id="25" name="Graphic 24" descr="Woman">
              <a:extLst>
                <a:ext uri="{FF2B5EF4-FFF2-40B4-BE49-F238E27FC236}">
                  <a16:creationId xmlns:a16="http://schemas.microsoft.com/office/drawing/2014/main" id="{1CB2FCCC-244E-4E74-875D-A7B83D0E9F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48314" y="2588578"/>
              <a:ext cx="1591515" cy="1591515"/>
            </a:xfrm>
            <a:prstGeom prst="rect">
              <a:avLst/>
            </a:prstGeom>
          </p:spPr>
        </p:pic>
        <p:sp>
          <p:nvSpPr>
            <p:cNvPr id="26" name="Rectangle 25">
              <a:extLst>
                <a:ext uri="{FF2B5EF4-FFF2-40B4-BE49-F238E27FC236}">
                  <a16:creationId xmlns:a16="http://schemas.microsoft.com/office/drawing/2014/main" id="{CADAED4B-70D0-4C3B-8EA4-7069B422819A}"/>
                </a:ext>
              </a:extLst>
            </p:cNvPr>
            <p:cNvSpPr/>
            <p:nvPr/>
          </p:nvSpPr>
          <p:spPr>
            <a:xfrm>
              <a:off x="9628937" y="3150009"/>
              <a:ext cx="1124113" cy="646331"/>
            </a:xfrm>
            <a:prstGeom prst="rect">
              <a:avLst/>
            </a:prstGeom>
            <a:noFill/>
          </p:spPr>
          <p:txBody>
            <a:bodyPr wrap="square" lIns="91440" tIns="45720" rIns="91440" bIns="45720">
              <a:spAutoFit/>
            </a:bodyPr>
            <a:lstStyle/>
            <a:p>
              <a:pPr algn="ctr"/>
              <a:r>
                <a:rPr lang="en-US" sz="3600" b="0" cap="none" spc="0" dirty="0">
                  <a:ln w="0"/>
                  <a:solidFill>
                    <a:schemeClr val="tx1"/>
                  </a:solidFill>
                  <a:effectLst>
                    <a:outerShdw blurRad="38100" dist="19050" dir="2700000" algn="tl" rotWithShape="0">
                      <a:schemeClr val="dk1">
                        <a:alpha val="40000"/>
                      </a:schemeClr>
                    </a:outerShdw>
                  </a:effectLst>
                </a:rPr>
                <a:t>Jane</a:t>
              </a:r>
            </a:p>
          </p:txBody>
        </p:sp>
        <p:grpSp>
          <p:nvGrpSpPr>
            <p:cNvPr id="33" name="Group 32">
              <a:extLst>
                <a:ext uri="{FF2B5EF4-FFF2-40B4-BE49-F238E27FC236}">
                  <a16:creationId xmlns:a16="http://schemas.microsoft.com/office/drawing/2014/main" id="{F5FB84FD-57F0-48EC-B79A-C2A3A342E01F}"/>
                </a:ext>
              </a:extLst>
            </p:cNvPr>
            <p:cNvGrpSpPr/>
            <p:nvPr/>
          </p:nvGrpSpPr>
          <p:grpSpPr>
            <a:xfrm>
              <a:off x="1275882" y="2588578"/>
              <a:ext cx="2363504" cy="1591515"/>
              <a:chOff x="992290" y="1732574"/>
              <a:chExt cx="2363504" cy="1591515"/>
            </a:xfrm>
          </p:grpSpPr>
          <p:pic>
            <p:nvPicPr>
              <p:cNvPr id="28" name="Graphic 27" descr="Man">
                <a:extLst>
                  <a:ext uri="{FF2B5EF4-FFF2-40B4-BE49-F238E27FC236}">
                    <a16:creationId xmlns:a16="http://schemas.microsoft.com/office/drawing/2014/main" id="{E6BEB965-2FBE-4B12-B559-DF9399BA168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64279" y="1732574"/>
                <a:ext cx="1591515" cy="1591515"/>
              </a:xfrm>
              <a:prstGeom prst="rect">
                <a:avLst/>
              </a:prstGeom>
            </p:spPr>
          </p:pic>
          <p:sp>
            <p:nvSpPr>
              <p:cNvPr id="29" name="Rectangle 28">
                <a:extLst>
                  <a:ext uri="{FF2B5EF4-FFF2-40B4-BE49-F238E27FC236}">
                    <a16:creationId xmlns:a16="http://schemas.microsoft.com/office/drawing/2014/main" id="{2F04B5DA-F1BD-4F6F-BFC1-394003C40191}"/>
                  </a:ext>
                </a:extLst>
              </p:cNvPr>
              <p:cNvSpPr/>
              <p:nvPr/>
            </p:nvSpPr>
            <p:spPr>
              <a:xfrm>
                <a:off x="992290" y="2294003"/>
                <a:ext cx="1190934" cy="646331"/>
              </a:xfrm>
              <a:prstGeom prst="rect">
                <a:avLst/>
              </a:prstGeom>
              <a:noFill/>
            </p:spPr>
            <p:txBody>
              <a:bodyPr wrap="square" lIns="91440" tIns="45720" rIns="91440" bIns="45720">
                <a:spAutoFit/>
              </a:bodyPr>
              <a:lstStyle/>
              <a:p>
                <a:pPr algn="ctr"/>
                <a:r>
                  <a:rPr lang="en-US" sz="3600" b="0" cap="none" spc="0" dirty="0">
                    <a:ln w="0"/>
                    <a:solidFill>
                      <a:schemeClr val="tx1"/>
                    </a:solidFill>
                    <a:effectLst>
                      <a:outerShdw blurRad="38100" dist="19050" dir="2700000" algn="tl" rotWithShape="0">
                        <a:schemeClr val="dk1">
                          <a:alpha val="40000"/>
                        </a:schemeClr>
                      </a:outerShdw>
                    </a:effectLst>
                  </a:rPr>
                  <a:t>John</a:t>
                </a:r>
              </a:p>
            </p:txBody>
          </p:sp>
        </p:grpSp>
        <p:sp>
          <p:nvSpPr>
            <p:cNvPr id="36" name="Rectangle: Rounded Corners 35">
              <a:extLst>
                <a:ext uri="{FF2B5EF4-FFF2-40B4-BE49-F238E27FC236}">
                  <a16:creationId xmlns:a16="http://schemas.microsoft.com/office/drawing/2014/main" id="{88635BB8-6052-4ECE-8ABD-282DC1A12872}"/>
                </a:ext>
              </a:extLst>
            </p:cNvPr>
            <p:cNvSpPr/>
            <p:nvPr/>
          </p:nvSpPr>
          <p:spPr>
            <a:xfrm>
              <a:off x="612774" y="1132514"/>
              <a:ext cx="10804643" cy="46391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FB1EBEC-46D4-42A3-95A3-B8B96F97E442}"/>
                </a:ext>
              </a:extLst>
            </p:cNvPr>
            <p:cNvSpPr/>
            <p:nvPr/>
          </p:nvSpPr>
          <p:spPr>
            <a:xfrm>
              <a:off x="1422172" y="4864541"/>
              <a:ext cx="2275224" cy="523220"/>
            </a:xfrm>
            <a:prstGeom prst="rect">
              <a:avLst/>
            </a:prstGeom>
          </p:spPr>
          <p:txBody>
            <a:bodyPr wrap="square">
              <a:spAutoFit/>
            </a:bodyPr>
            <a:lstStyle/>
            <a:p>
              <a:r>
                <a:rPr lang="en-US" sz="2800" dirty="0">
                  <a:solidFill>
                    <a:schemeClr val="bg1"/>
                  </a:solidFill>
                </a:rPr>
                <a:t>Transaction 1</a:t>
              </a:r>
            </a:p>
          </p:txBody>
        </p:sp>
        <p:grpSp>
          <p:nvGrpSpPr>
            <p:cNvPr id="7" name="Group 6">
              <a:extLst>
                <a:ext uri="{FF2B5EF4-FFF2-40B4-BE49-F238E27FC236}">
                  <a16:creationId xmlns:a16="http://schemas.microsoft.com/office/drawing/2014/main" id="{20CB5A57-BE27-4CB4-BD6C-4E3363C5BE0E}"/>
                </a:ext>
              </a:extLst>
            </p:cNvPr>
            <p:cNvGrpSpPr/>
            <p:nvPr/>
          </p:nvGrpSpPr>
          <p:grpSpPr>
            <a:xfrm>
              <a:off x="3808403" y="1809203"/>
              <a:ext cx="4068131" cy="3146945"/>
              <a:chOff x="3747440" y="1809203"/>
              <a:chExt cx="4068131" cy="3146945"/>
            </a:xfrm>
          </p:grpSpPr>
          <p:sp>
            <p:nvSpPr>
              <p:cNvPr id="22" name="Rounded Rectangle 3">
                <a:extLst>
                  <a:ext uri="{FF2B5EF4-FFF2-40B4-BE49-F238E27FC236}">
                    <a16:creationId xmlns:a16="http://schemas.microsoft.com/office/drawing/2014/main" id="{32D1F96F-3683-4075-AC11-5EE32177CFF3}"/>
                  </a:ext>
                </a:extLst>
              </p:cNvPr>
              <p:cNvSpPr/>
              <p:nvPr/>
            </p:nvSpPr>
            <p:spPr>
              <a:xfrm>
                <a:off x="3747440" y="1809203"/>
                <a:ext cx="4068131" cy="3146945"/>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a:ea typeface="+mn-ea"/>
                  <a:cs typeface="+mn-cs"/>
                </a:endParaRPr>
              </a:p>
            </p:txBody>
          </p:sp>
          <p:pic>
            <p:nvPicPr>
              <p:cNvPr id="4" name="Picture 3">
                <a:extLst>
                  <a:ext uri="{FF2B5EF4-FFF2-40B4-BE49-F238E27FC236}">
                    <a16:creationId xmlns:a16="http://schemas.microsoft.com/office/drawing/2014/main" id="{77A4C68B-DF2F-4D14-92A9-EE9D25BFE99B}"/>
                  </a:ext>
                </a:extLst>
              </p:cNvPr>
              <p:cNvPicPr>
                <a:picLocks noChangeAspect="1"/>
              </p:cNvPicPr>
              <p:nvPr/>
            </p:nvPicPr>
            <p:blipFill>
              <a:blip r:embed="rId6"/>
              <a:stretch>
                <a:fillRect/>
              </a:stretch>
            </p:blipFill>
            <p:spPr>
              <a:xfrm>
                <a:off x="4172129" y="2148606"/>
                <a:ext cx="3282408" cy="2474479"/>
              </a:xfrm>
              <a:prstGeom prst="rect">
                <a:avLst/>
              </a:prstGeom>
            </p:spPr>
          </p:pic>
        </p:grpSp>
        <p:grpSp>
          <p:nvGrpSpPr>
            <p:cNvPr id="5" name="Group 4">
              <a:extLst>
                <a:ext uri="{FF2B5EF4-FFF2-40B4-BE49-F238E27FC236}">
                  <a16:creationId xmlns:a16="http://schemas.microsoft.com/office/drawing/2014/main" id="{13C5B8C2-B6DB-4ACE-AC22-52E550E8DF10}"/>
                </a:ext>
              </a:extLst>
            </p:cNvPr>
            <p:cNvGrpSpPr/>
            <p:nvPr/>
          </p:nvGrpSpPr>
          <p:grpSpPr>
            <a:xfrm>
              <a:off x="4716735" y="5204483"/>
              <a:ext cx="2596720" cy="1143000"/>
              <a:chOff x="4797640" y="1224320"/>
              <a:chExt cx="2596720" cy="1143000"/>
            </a:xfrm>
          </p:grpSpPr>
          <p:sp>
            <p:nvSpPr>
              <p:cNvPr id="31" name="Arrow: Right 30">
                <a:extLst>
                  <a:ext uri="{FF2B5EF4-FFF2-40B4-BE49-F238E27FC236}">
                    <a16:creationId xmlns:a16="http://schemas.microsoft.com/office/drawing/2014/main" id="{1EABDD45-FA95-4956-9B72-F263097D1441}"/>
                  </a:ext>
                </a:extLst>
              </p:cNvPr>
              <p:cNvSpPr/>
              <p:nvPr/>
            </p:nvSpPr>
            <p:spPr>
              <a:xfrm>
                <a:off x="4797640" y="1224320"/>
                <a:ext cx="2596720" cy="1143000"/>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00C59E7A-7437-4BF3-AB7E-BA6E4C9B1DA7}"/>
                  </a:ext>
                </a:extLst>
              </p:cNvPr>
              <p:cNvSpPr/>
              <p:nvPr/>
            </p:nvSpPr>
            <p:spPr>
              <a:xfrm>
                <a:off x="5349213" y="1472655"/>
                <a:ext cx="1425730" cy="646331"/>
              </a:xfrm>
              <a:prstGeom prst="rect">
                <a:avLst/>
              </a:prstGeom>
            </p:spPr>
            <p:txBody>
              <a:bodyPr wrap="square">
                <a:spAutoFit/>
              </a:bodyPr>
              <a:lstStyle/>
              <a:p>
                <a:r>
                  <a:rPr lang="en-US" sz="3600" dirty="0">
                    <a:solidFill>
                      <a:schemeClr val="bg1"/>
                    </a:solidFill>
                  </a:rPr>
                  <a:t>$200</a:t>
                </a:r>
              </a:p>
            </p:txBody>
          </p:sp>
        </p:grpSp>
      </p:grpSp>
    </p:spTree>
    <p:extLst>
      <p:ext uri="{BB962C8B-B14F-4D97-AF65-F5344CB8AC3E}">
        <p14:creationId xmlns:p14="http://schemas.microsoft.com/office/powerpoint/2010/main" val="286236117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676400" y="1206186"/>
            <a:ext cx="8839200" cy="5105400"/>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Rectangle 4"/>
          <p:cNvSpPr/>
          <p:nvPr/>
        </p:nvSpPr>
        <p:spPr>
          <a:xfrm>
            <a:off x="1899139" y="1729839"/>
            <a:ext cx="8376137" cy="707886"/>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lIns="91440" tIns="45720" rIns="91440" bIns="45720">
            <a:spAutoFit/>
          </a:bodyPr>
          <a:lstStyle/>
          <a:p>
            <a:r>
              <a:rPr lang="en-US" sz="4000" b="1" dirty="0">
                <a:ln w="1905"/>
                <a:solidFill>
                  <a:srgbClr val="1F497D">
                    <a:lumMod val="75000"/>
                  </a:srgbClr>
                </a:solidFill>
                <a:effectLst>
                  <a:innerShdw blurRad="69850" dist="43180" dir="5400000">
                    <a:srgbClr val="000000">
                      <a:alpha val="65000"/>
                    </a:srgbClr>
                  </a:innerShdw>
                </a:effectLst>
                <a:latin typeface="Arial Black" pitchFamily="34" charset="0"/>
              </a:rPr>
              <a:t>A</a:t>
            </a:r>
            <a:r>
              <a:rPr lang="en-US" sz="4000" b="1" dirty="0">
                <a:ln w="1905"/>
                <a:solidFill>
                  <a:srgbClr val="1F497D">
                    <a:lumMod val="60000"/>
                    <a:lumOff val="40000"/>
                  </a:srgbClr>
                </a:solidFill>
                <a:effectLst>
                  <a:innerShdw blurRad="69850" dist="43180" dir="5400000">
                    <a:srgbClr val="000000">
                      <a:alpha val="65000"/>
                    </a:srgbClr>
                  </a:innerShdw>
                </a:effectLst>
                <a:latin typeface="Arial Black" pitchFamily="34" charset="0"/>
              </a:rPr>
              <a:t>tomicity – </a:t>
            </a:r>
            <a:r>
              <a:rPr lang="en-US" sz="4000" b="1" dirty="0">
                <a:ln w="1905"/>
                <a:solidFill>
                  <a:prstClr val="black"/>
                </a:solidFill>
                <a:effectLst>
                  <a:innerShdw blurRad="69850" dist="43180" dir="5400000">
                    <a:srgbClr val="000000">
                      <a:alpha val="65000"/>
                    </a:srgbClr>
                  </a:innerShdw>
                </a:effectLst>
                <a:latin typeface="Arial Black" pitchFamily="34" charset="0"/>
              </a:rPr>
              <a:t>All or Nothing</a:t>
            </a:r>
            <a:r>
              <a:rPr lang="en-US" sz="4000" b="1" dirty="0">
                <a:ln w="1905"/>
                <a:solidFill>
                  <a:srgbClr val="1F497D">
                    <a:lumMod val="60000"/>
                    <a:lumOff val="40000"/>
                  </a:srgbClr>
                </a:solidFill>
                <a:effectLst>
                  <a:innerShdw blurRad="69850" dist="43180" dir="5400000">
                    <a:srgbClr val="000000">
                      <a:alpha val="65000"/>
                    </a:srgbClr>
                  </a:innerShdw>
                </a:effectLst>
                <a:latin typeface="Arial Black" pitchFamily="34" charset="0"/>
              </a:rPr>
              <a:t> </a:t>
            </a:r>
          </a:p>
        </p:txBody>
      </p:sp>
      <p:sp>
        <p:nvSpPr>
          <p:cNvPr id="6" name="Rectangle 5"/>
          <p:cNvSpPr/>
          <p:nvPr/>
        </p:nvSpPr>
        <p:spPr>
          <a:xfrm>
            <a:off x="1881554" y="2792526"/>
            <a:ext cx="8393723" cy="707886"/>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lIns="91440" tIns="45720" rIns="91440" bIns="45720">
            <a:spAutoFit/>
          </a:bodyPr>
          <a:lstStyle/>
          <a:p>
            <a:r>
              <a:rPr lang="en-US" sz="4000" b="1" dirty="0">
                <a:ln w="1905"/>
                <a:solidFill>
                  <a:srgbClr val="1F497D">
                    <a:lumMod val="75000"/>
                  </a:srgbClr>
                </a:solidFill>
                <a:effectLst>
                  <a:innerShdw blurRad="69850" dist="43180" dir="5400000">
                    <a:srgbClr val="000000">
                      <a:alpha val="65000"/>
                    </a:srgbClr>
                  </a:innerShdw>
                </a:effectLst>
                <a:latin typeface="Arial Black" pitchFamily="34" charset="0"/>
              </a:rPr>
              <a:t>C</a:t>
            </a:r>
            <a:r>
              <a:rPr lang="en-US" sz="4000" b="1" dirty="0">
                <a:ln w="1905"/>
                <a:solidFill>
                  <a:srgbClr val="1F497D">
                    <a:lumMod val="60000"/>
                    <a:lumOff val="40000"/>
                  </a:srgbClr>
                </a:solidFill>
                <a:effectLst>
                  <a:innerShdw blurRad="69850" dist="43180" dir="5400000">
                    <a:srgbClr val="000000">
                      <a:alpha val="65000"/>
                    </a:srgbClr>
                  </a:innerShdw>
                </a:effectLst>
                <a:latin typeface="Arial Black" pitchFamily="34" charset="0"/>
              </a:rPr>
              <a:t>onsistent – </a:t>
            </a:r>
            <a:r>
              <a:rPr lang="en-US" sz="4000" b="1" dirty="0">
                <a:ln w="1905"/>
                <a:solidFill>
                  <a:prstClr val="black"/>
                </a:solidFill>
                <a:effectLst>
                  <a:innerShdw blurRad="69850" dist="43180" dir="5400000">
                    <a:srgbClr val="000000">
                      <a:alpha val="65000"/>
                    </a:srgbClr>
                  </a:innerShdw>
                </a:effectLst>
                <a:latin typeface="Arial Black" pitchFamily="34" charset="0"/>
              </a:rPr>
              <a:t>Only valid data</a:t>
            </a:r>
          </a:p>
        </p:txBody>
      </p:sp>
      <p:sp>
        <p:nvSpPr>
          <p:cNvPr id="7" name="Rectangle 6"/>
          <p:cNvSpPr/>
          <p:nvPr/>
        </p:nvSpPr>
        <p:spPr>
          <a:xfrm>
            <a:off x="1893277" y="3855213"/>
            <a:ext cx="8382000" cy="707886"/>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lIns="91440" tIns="45720" rIns="91440" bIns="45720">
            <a:spAutoFit/>
          </a:bodyPr>
          <a:lstStyle/>
          <a:p>
            <a:r>
              <a:rPr lang="en-US" sz="4000" b="1" dirty="0">
                <a:ln w="1905"/>
                <a:solidFill>
                  <a:srgbClr val="1F497D">
                    <a:lumMod val="75000"/>
                  </a:srgbClr>
                </a:solidFill>
                <a:effectLst>
                  <a:innerShdw blurRad="69850" dist="43180" dir="5400000">
                    <a:srgbClr val="000000">
                      <a:alpha val="65000"/>
                    </a:srgbClr>
                  </a:innerShdw>
                </a:effectLst>
                <a:latin typeface="Arial Black" pitchFamily="34" charset="0"/>
              </a:rPr>
              <a:t>I</a:t>
            </a:r>
            <a:r>
              <a:rPr lang="en-US" sz="4000" b="1" dirty="0">
                <a:ln w="1905"/>
                <a:solidFill>
                  <a:srgbClr val="1F497D">
                    <a:lumMod val="60000"/>
                    <a:lumOff val="40000"/>
                  </a:srgbClr>
                </a:solidFill>
                <a:effectLst>
                  <a:innerShdw blurRad="69850" dist="43180" dir="5400000">
                    <a:srgbClr val="000000">
                      <a:alpha val="65000"/>
                    </a:srgbClr>
                  </a:innerShdw>
                </a:effectLst>
                <a:latin typeface="Arial Black" pitchFamily="34" charset="0"/>
              </a:rPr>
              <a:t>solated – </a:t>
            </a:r>
            <a:r>
              <a:rPr lang="en-US" sz="4000" b="1" dirty="0">
                <a:ln w="1905"/>
                <a:solidFill>
                  <a:prstClr val="black"/>
                </a:solidFill>
                <a:effectLst>
                  <a:innerShdw blurRad="69850" dist="43180" dir="5400000">
                    <a:srgbClr val="000000">
                      <a:alpha val="65000"/>
                    </a:srgbClr>
                  </a:innerShdw>
                </a:effectLst>
                <a:latin typeface="Arial Black" pitchFamily="34" charset="0"/>
              </a:rPr>
              <a:t>No interference</a:t>
            </a:r>
          </a:p>
        </p:txBody>
      </p:sp>
      <p:sp>
        <p:nvSpPr>
          <p:cNvPr id="8" name="Rectangle 7"/>
          <p:cNvSpPr/>
          <p:nvPr/>
        </p:nvSpPr>
        <p:spPr>
          <a:xfrm>
            <a:off x="1905000" y="4917900"/>
            <a:ext cx="8382000" cy="707886"/>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lIns="91440" tIns="45720" rIns="91440" bIns="45720">
            <a:spAutoFit/>
          </a:bodyPr>
          <a:lstStyle/>
          <a:p>
            <a:r>
              <a:rPr lang="en-US" sz="4000" b="1" dirty="0">
                <a:ln w="1905"/>
                <a:solidFill>
                  <a:srgbClr val="1F497D">
                    <a:lumMod val="75000"/>
                  </a:srgbClr>
                </a:solidFill>
                <a:effectLst>
                  <a:innerShdw blurRad="69850" dist="43180" dir="5400000">
                    <a:srgbClr val="000000">
                      <a:alpha val="65000"/>
                    </a:srgbClr>
                  </a:innerShdw>
                </a:effectLst>
                <a:latin typeface="Arial Black" pitchFamily="34" charset="0"/>
              </a:rPr>
              <a:t>D</a:t>
            </a:r>
            <a:r>
              <a:rPr lang="en-US" sz="4000" b="1" dirty="0">
                <a:ln w="1905"/>
                <a:solidFill>
                  <a:srgbClr val="1F497D">
                    <a:lumMod val="60000"/>
                    <a:lumOff val="40000"/>
                  </a:srgbClr>
                </a:solidFill>
                <a:effectLst>
                  <a:innerShdw blurRad="69850" dist="43180" dir="5400000">
                    <a:srgbClr val="000000">
                      <a:alpha val="65000"/>
                    </a:srgbClr>
                  </a:innerShdw>
                </a:effectLst>
                <a:latin typeface="Arial Black" pitchFamily="34" charset="0"/>
              </a:rPr>
              <a:t>urable – </a:t>
            </a:r>
            <a:r>
              <a:rPr lang="en-US" sz="4000" b="1" dirty="0">
                <a:ln w="1905"/>
                <a:solidFill>
                  <a:prstClr val="black"/>
                </a:solidFill>
                <a:effectLst>
                  <a:innerShdw blurRad="69850" dist="43180" dir="5400000">
                    <a:srgbClr val="000000">
                      <a:alpha val="65000"/>
                    </a:srgbClr>
                  </a:innerShdw>
                </a:effectLst>
                <a:latin typeface="Arial Black" pitchFamily="34" charset="0"/>
              </a:rPr>
              <a:t>Data is recoverable</a:t>
            </a:r>
          </a:p>
        </p:txBody>
      </p:sp>
      <p:sp>
        <p:nvSpPr>
          <p:cNvPr id="10" name="Title 1"/>
          <p:cNvSpPr>
            <a:spLocks noGrp="1"/>
          </p:cNvSpPr>
          <p:nvPr>
            <p:ph type="title" idx="4294967295"/>
          </p:nvPr>
        </p:nvSpPr>
        <p:spPr>
          <a:xfrm>
            <a:off x="609600" y="135679"/>
            <a:ext cx="10972800" cy="830997"/>
          </a:xfrm>
          <a:solidFill>
            <a:schemeClr val="accent4">
              <a:lumMod val="75000"/>
            </a:schemeClr>
          </a:solidFill>
          <a:ln>
            <a:solidFill>
              <a:schemeClr val="accent4">
                <a:lumMod val="75000"/>
              </a:schemeClr>
            </a:solidFill>
          </a:ln>
        </p:spPr>
        <p:style>
          <a:lnRef idx="1">
            <a:schemeClr val="accent1"/>
          </a:lnRef>
          <a:fillRef idx="2">
            <a:schemeClr val="accent1"/>
          </a:fillRef>
          <a:effectRef idx="1">
            <a:schemeClr val="accent1"/>
          </a:effectRef>
          <a:fontRef idx="minor">
            <a:schemeClr val="dk1"/>
          </a:fontRef>
        </p:style>
        <p:txBody>
          <a:bodyPr wrap="square" lIns="91440" tIns="45720" rIns="91440" bIns="45720">
            <a:spAutoFit/>
          </a:bodyPr>
          <a:lstStyle/>
          <a:p>
            <a:pPr algn="ctr">
              <a:lnSpc>
                <a:spcPct val="100000"/>
              </a:lnSpc>
            </a:pPr>
            <a:r>
              <a:rPr lang="en-US" altLang="en-US" sz="4800" b="1" dirty="0">
                <a:ln w="1905"/>
                <a:solidFill>
                  <a:schemeClr val="accent4">
                    <a:lumMod val="20000"/>
                    <a:lumOff val="80000"/>
                  </a:schemeClr>
                </a:solidFill>
                <a:effectLst>
                  <a:innerShdw blurRad="69850" dist="43180" dir="5400000">
                    <a:srgbClr val="000000">
                      <a:alpha val="65000"/>
                    </a:srgbClr>
                  </a:innerShdw>
                </a:effectLst>
                <a:latin typeface="Calibri" panose="020F0502020204030204" pitchFamily="34" charset="0"/>
              </a:rPr>
              <a:t>Transactions must pass the ACID test</a:t>
            </a:r>
          </a:p>
        </p:txBody>
      </p:sp>
    </p:spTree>
    <p:extLst>
      <p:ext uri="{BB962C8B-B14F-4D97-AF65-F5344CB8AC3E}">
        <p14:creationId xmlns:p14="http://schemas.microsoft.com/office/powerpoint/2010/main" val="146549632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Data Is Modified in SQL Server</a:t>
            </a:r>
          </a:p>
        </p:txBody>
      </p:sp>
      <p:sp>
        <p:nvSpPr>
          <p:cNvPr id="6" name="TextBox 5">
            <a:extLst>
              <a:ext uri="{FF2B5EF4-FFF2-40B4-BE49-F238E27FC236}">
                <a16:creationId xmlns:a16="http://schemas.microsoft.com/office/drawing/2014/main" id="{A201F3FE-41F6-4C7E-A375-AE60271BC5CA}"/>
              </a:ext>
            </a:extLst>
          </p:cNvPr>
          <p:cNvSpPr txBox="1"/>
          <p:nvPr/>
        </p:nvSpPr>
        <p:spPr>
          <a:xfrm>
            <a:off x="8893264" y="1626501"/>
            <a:ext cx="2748410" cy="646331"/>
          </a:xfrm>
          <a:prstGeom prst="rect">
            <a:avLst/>
          </a:prstGeom>
          <a:noFill/>
        </p:spPr>
        <p:txBody>
          <a:bodyPr wrap="square" rtlCol="0">
            <a:spAutoFit/>
          </a:bodyPr>
          <a:lstStyle/>
          <a:p>
            <a:r>
              <a:rPr lang="en-US" dirty="0"/>
              <a:t>3. Modification is written to transaction log.</a:t>
            </a:r>
          </a:p>
        </p:txBody>
      </p:sp>
      <p:sp>
        <p:nvSpPr>
          <p:cNvPr id="7" name="TextBox 6">
            <a:extLst>
              <a:ext uri="{FF2B5EF4-FFF2-40B4-BE49-F238E27FC236}">
                <a16:creationId xmlns:a16="http://schemas.microsoft.com/office/drawing/2014/main" id="{F11D9F7B-3CBD-41BD-9E64-A2707993330E}"/>
              </a:ext>
            </a:extLst>
          </p:cNvPr>
          <p:cNvSpPr txBox="1"/>
          <p:nvPr/>
        </p:nvSpPr>
        <p:spPr>
          <a:xfrm>
            <a:off x="9052736" y="4767672"/>
            <a:ext cx="2984352" cy="646331"/>
          </a:xfrm>
          <a:prstGeom prst="rect">
            <a:avLst/>
          </a:prstGeom>
          <a:noFill/>
        </p:spPr>
        <p:txBody>
          <a:bodyPr wrap="square" rtlCol="0">
            <a:spAutoFit/>
          </a:bodyPr>
          <a:lstStyle/>
          <a:p>
            <a:r>
              <a:rPr lang="en-US" dirty="0"/>
              <a:t>5. Writes modified data pages to the database file.</a:t>
            </a:r>
          </a:p>
        </p:txBody>
      </p:sp>
      <p:sp>
        <p:nvSpPr>
          <p:cNvPr id="41" name="Rounded Rectangle 8">
            <a:extLst>
              <a:ext uri="{FF2B5EF4-FFF2-40B4-BE49-F238E27FC236}">
                <a16:creationId xmlns:a16="http://schemas.microsoft.com/office/drawing/2014/main" id="{6C2CABE2-AB2D-426C-BD29-EFDD9B2FA420}"/>
              </a:ext>
            </a:extLst>
          </p:cNvPr>
          <p:cNvSpPr/>
          <p:nvPr/>
        </p:nvSpPr>
        <p:spPr>
          <a:xfrm>
            <a:off x="261506" y="1243138"/>
            <a:ext cx="4951183" cy="1415118"/>
          </a:xfrm>
          <a:prstGeom prst="roundRect">
            <a:avLst/>
          </a:prstGeom>
          <a:solidFill>
            <a:schemeClr val="bg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3" name="TextBox 42">
            <a:extLst>
              <a:ext uri="{FF2B5EF4-FFF2-40B4-BE49-F238E27FC236}">
                <a16:creationId xmlns:a16="http://schemas.microsoft.com/office/drawing/2014/main" id="{E6BD85D9-F94B-42D1-910B-85A8F31FAA9C}"/>
              </a:ext>
            </a:extLst>
          </p:cNvPr>
          <p:cNvSpPr txBox="1"/>
          <p:nvPr/>
        </p:nvSpPr>
        <p:spPr>
          <a:xfrm>
            <a:off x="837552" y="2972775"/>
            <a:ext cx="3143824" cy="646331"/>
          </a:xfrm>
          <a:prstGeom prst="rect">
            <a:avLst/>
          </a:prstGeom>
          <a:noFill/>
        </p:spPr>
        <p:txBody>
          <a:bodyPr wrap="square" rtlCol="0">
            <a:spAutoFit/>
          </a:bodyPr>
          <a:lstStyle/>
          <a:p>
            <a:r>
              <a:rPr lang="en-US" dirty="0"/>
              <a:t>1. Data modification is sent to buffer cache in memory.</a:t>
            </a:r>
          </a:p>
        </p:txBody>
      </p:sp>
      <p:sp>
        <p:nvSpPr>
          <p:cNvPr id="44" name="TextBox 43">
            <a:extLst>
              <a:ext uri="{FF2B5EF4-FFF2-40B4-BE49-F238E27FC236}">
                <a16:creationId xmlns:a16="http://schemas.microsoft.com/office/drawing/2014/main" id="{E7C5E412-CEA0-4E1C-B297-15BB5D0E7FD1}"/>
              </a:ext>
            </a:extLst>
          </p:cNvPr>
          <p:cNvSpPr txBox="1"/>
          <p:nvPr/>
        </p:nvSpPr>
        <p:spPr>
          <a:xfrm>
            <a:off x="837552" y="4227167"/>
            <a:ext cx="3143824" cy="923330"/>
          </a:xfrm>
          <a:prstGeom prst="rect">
            <a:avLst/>
          </a:prstGeom>
          <a:noFill/>
        </p:spPr>
        <p:txBody>
          <a:bodyPr wrap="square" rtlCol="0">
            <a:spAutoFit/>
          </a:bodyPr>
          <a:lstStyle/>
          <a:p>
            <a:r>
              <a:rPr lang="en-US" dirty="0"/>
              <a:t>2. Data pages are located or read into the buffer cache and then modified.</a:t>
            </a:r>
          </a:p>
        </p:txBody>
      </p:sp>
      <p:sp>
        <p:nvSpPr>
          <p:cNvPr id="45" name="TextBox 44">
            <a:extLst>
              <a:ext uri="{FF2B5EF4-FFF2-40B4-BE49-F238E27FC236}">
                <a16:creationId xmlns:a16="http://schemas.microsoft.com/office/drawing/2014/main" id="{75E28AC6-A3B5-4B06-9423-A2AFC4AED183}"/>
              </a:ext>
            </a:extLst>
          </p:cNvPr>
          <p:cNvSpPr txBox="1"/>
          <p:nvPr/>
        </p:nvSpPr>
        <p:spPr>
          <a:xfrm>
            <a:off x="8893264" y="3035504"/>
            <a:ext cx="3143824" cy="646331"/>
          </a:xfrm>
          <a:prstGeom prst="rect">
            <a:avLst/>
          </a:prstGeom>
          <a:noFill/>
        </p:spPr>
        <p:txBody>
          <a:bodyPr wrap="square" rtlCol="0">
            <a:spAutoFit/>
          </a:bodyPr>
          <a:lstStyle/>
          <a:p>
            <a:r>
              <a:rPr lang="en-US" dirty="0"/>
              <a:t>4. Checkpoint looks for committed transactions.</a:t>
            </a:r>
          </a:p>
        </p:txBody>
      </p:sp>
      <p:cxnSp>
        <p:nvCxnSpPr>
          <p:cNvPr id="9" name="Straight Arrow Connector 8">
            <a:extLst>
              <a:ext uri="{FF2B5EF4-FFF2-40B4-BE49-F238E27FC236}">
                <a16:creationId xmlns:a16="http://schemas.microsoft.com/office/drawing/2014/main" id="{09AC91E1-D660-41C5-879B-685B1F4DA150}"/>
              </a:ext>
            </a:extLst>
          </p:cNvPr>
          <p:cNvCxnSpPr/>
          <p:nvPr/>
        </p:nvCxnSpPr>
        <p:spPr>
          <a:xfrm>
            <a:off x="4419600" y="2756196"/>
            <a:ext cx="0" cy="1077283"/>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E0C43BA-FD6D-491F-BCA2-F156491DBD21}"/>
              </a:ext>
            </a:extLst>
          </p:cNvPr>
          <p:cNvCxnSpPr>
            <a:cxnSpLocks/>
          </p:cNvCxnSpPr>
          <p:nvPr/>
        </p:nvCxnSpPr>
        <p:spPr>
          <a:xfrm flipV="1">
            <a:off x="5495878" y="2432806"/>
            <a:ext cx="1419396" cy="942385"/>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6D4F34C-D247-442B-9EA1-DAF663A8F404}"/>
              </a:ext>
            </a:extLst>
          </p:cNvPr>
          <p:cNvCxnSpPr>
            <a:cxnSpLocks/>
          </p:cNvCxnSpPr>
          <p:nvPr/>
        </p:nvCxnSpPr>
        <p:spPr>
          <a:xfrm>
            <a:off x="5686226" y="5146741"/>
            <a:ext cx="1512846" cy="3756"/>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8A307468-EBC4-4BFE-B5EE-4A3459528C34}"/>
              </a:ext>
            </a:extLst>
          </p:cNvPr>
          <p:cNvCxnSpPr>
            <a:cxnSpLocks/>
          </p:cNvCxnSpPr>
          <p:nvPr/>
        </p:nvCxnSpPr>
        <p:spPr>
          <a:xfrm flipH="1">
            <a:off x="5686226" y="4577172"/>
            <a:ext cx="1420809" cy="0"/>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8A5CE227-F2A0-4636-B3C0-874F92D4EF51}"/>
              </a:ext>
            </a:extLst>
          </p:cNvPr>
          <p:cNvCxnSpPr>
            <a:cxnSpLocks/>
          </p:cNvCxnSpPr>
          <p:nvPr/>
        </p:nvCxnSpPr>
        <p:spPr>
          <a:xfrm flipV="1">
            <a:off x="8027337" y="2813543"/>
            <a:ext cx="0" cy="1228767"/>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A712D6EF-5D16-4FB1-A9B8-EB1B2DB61A9F}"/>
              </a:ext>
            </a:extLst>
          </p:cNvPr>
          <p:cNvSpPr/>
          <p:nvPr/>
        </p:nvSpPr>
        <p:spPr>
          <a:xfrm>
            <a:off x="4459902" y="3064004"/>
            <a:ext cx="351378" cy="461665"/>
          </a:xfrm>
          <a:prstGeom prst="rect">
            <a:avLst/>
          </a:prstGeom>
          <a:noFill/>
        </p:spPr>
        <p:txBody>
          <a:bodyPr wrap="none" lIns="91440" tIns="45720" rIns="91440" bIns="45720">
            <a:spAutoFit/>
          </a:bodyPr>
          <a:lstStyle/>
          <a:p>
            <a:pPr algn="ctr"/>
            <a:r>
              <a:rPr lang="en-US" sz="2400" b="0" cap="none" spc="0" dirty="0">
                <a:ln w="0"/>
                <a:effectLst>
                  <a:outerShdw blurRad="38100" dist="25400" dir="5400000" algn="ctr" rotWithShape="0">
                    <a:srgbClr val="6E747A">
                      <a:alpha val="43000"/>
                    </a:srgbClr>
                  </a:outerShdw>
                </a:effectLst>
              </a:rPr>
              <a:t>1</a:t>
            </a:r>
          </a:p>
        </p:txBody>
      </p:sp>
      <p:sp>
        <p:nvSpPr>
          <p:cNvPr id="30" name="Rectangle 29">
            <a:extLst>
              <a:ext uri="{FF2B5EF4-FFF2-40B4-BE49-F238E27FC236}">
                <a16:creationId xmlns:a16="http://schemas.microsoft.com/office/drawing/2014/main" id="{40AA6749-9EA4-4429-9FF2-D48FFB814E83}"/>
              </a:ext>
            </a:extLst>
          </p:cNvPr>
          <p:cNvSpPr/>
          <p:nvPr/>
        </p:nvSpPr>
        <p:spPr>
          <a:xfrm>
            <a:off x="6266960" y="4120563"/>
            <a:ext cx="351378" cy="461665"/>
          </a:xfrm>
          <a:prstGeom prst="rect">
            <a:avLst/>
          </a:prstGeom>
          <a:noFill/>
        </p:spPr>
        <p:txBody>
          <a:bodyPr wrap="none" lIns="91440" tIns="45720" rIns="91440" bIns="45720">
            <a:spAutoFit/>
          </a:bodyPr>
          <a:lstStyle/>
          <a:p>
            <a:pPr algn="ctr"/>
            <a:r>
              <a:rPr lang="en-US" sz="2400" b="0" cap="none" spc="0" dirty="0">
                <a:ln w="0"/>
                <a:effectLst>
                  <a:outerShdw blurRad="38100" dist="25400" dir="5400000" algn="ctr" rotWithShape="0">
                    <a:srgbClr val="6E747A">
                      <a:alpha val="43000"/>
                    </a:srgbClr>
                  </a:outerShdw>
                </a:effectLst>
              </a:rPr>
              <a:t>2</a:t>
            </a:r>
          </a:p>
        </p:txBody>
      </p:sp>
      <p:sp>
        <p:nvSpPr>
          <p:cNvPr id="31" name="Rectangle 30">
            <a:extLst>
              <a:ext uri="{FF2B5EF4-FFF2-40B4-BE49-F238E27FC236}">
                <a16:creationId xmlns:a16="http://schemas.microsoft.com/office/drawing/2014/main" id="{B4565C11-C062-4B19-8E84-C83DDFD0D75D}"/>
              </a:ext>
            </a:extLst>
          </p:cNvPr>
          <p:cNvSpPr/>
          <p:nvPr/>
        </p:nvSpPr>
        <p:spPr>
          <a:xfrm>
            <a:off x="5932931" y="2427751"/>
            <a:ext cx="351378" cy="461665"/>
          </a:xfrm>
          <a:prstGeom prst="rect">
            <a:avLst/>
          </a:prstGeom>
          <a:noFill/>
        </p:spPr>
        <p:txBody>
          <a:bodyPr wrap="none" lIns="91440" tIns="45720" rIns="91440" bIns="45720">
            <a:spAutoFit/>
          </a:bodyPr>
          <a:lstStyle/>
          <a:p>
            <a:pPr algn="ctr"/>
            <a:r>
              <a:rPr lang="en-US" sz="2400" b="0" cap="none" spc="0" dirty="0">
                <a:ln w="0"/>
                <a:effectLst>
                  <a:outerShdw blurRad="38100" dist="25400" dir="5400000" algn="ctr" rotWithShape="0">
                    <a:srgbClr val="6E747A">
                      <a:alpha val="43000"/>
                    </a:srgbClr>
                  </a:outerShdw>
                </a:effectLst>
              </a:rPr>
              <a:t>3</a:t>
            </a:r>
          </a:p>
        </p:txBody>
      </p:sp>
      <p:sp>
        <p:nvSpPr>
          <p:cNvPr id="32" name="Rectangle 31">
            <a:extLst>
              <a:ext uri="{FF2B5EF4-FFF2-40B4-BE49-F238E27FC236}">
                <a16:creationId xmlns:a16="http://schemas.microsoft.com/office/drawing/2014/main" id="{73EAAA1A-F663-41BD-A437-13712D250247}"/>
              </a:ext>
            </a:extLst>
          </p:cNvPr>
          <p:cNvSpPr/>
          <p:nvPr/>
        </p:nvSpPr>
        <p:spPr>
          <a:xfrm>
            <a:off x="8108923" y="3294836"/>
            <a:ext cx="351378" cy="461665"/>
          </a:xfrm>
          <a:prstGeom prst="rect">
            <a:avLst/>
          </a:prstGeom>
          <a:noFill/>
        </p:spPr>
        <p:txBody>
          <a:bodyPr wrap="none" lIns="91440" tIns="45720" rIns="91440" bIns="45720">
            <a:spAutoFit/>
          </a:bodyPr>
          <a:lstStyle/>
          <a:p>
            <a:pPr algn="ctr"/>
            <a:r>
              <a:rPr lang="en-US" sz="2400" b="0" cap="none" spc="0" dirty="0">
                <a:ln w="0"/>
                <a:effectLst>
                  <a:outerShdw blurRad="38100" dist="25400" dir="5400000" algn="ctr" rotWithShape="0">
                    <a:srgbClr val="6E747A">
                      <a:alpha val="43000"/>
                    </a:srgbClr>
                  </a:outerShdw>
                </a:effectLst>
              </a:rPr>
              <a:t>4</a:t>
            </a:r>
          </a:p>
        </p:txBody>
      </p:sp>
      <p:sp>
        <p:nvSpPr>
          <p:cNvPr id="33" name="Rectangle 32">
            <a:extLst>
              <a:ext uri="{FF2B5EF4-FFF2-40B4-BE49-F238E27FC236}">
                <a16:creationId xmlns:a16="http://schemas.microsoft.com/office/drawing/2014/main" id="{9EB89CE9-62C3-4EE0-91EC-C8148A651E87}"/>
              </a:ext>
            </a:extLst>
          </p:cNvPr>
          <p:cNvSpPr/>
          <p:nvPr/>
        </p:nvSpPr>
        <p:spPr>
          <a:xfrm>
            <a:off x="6223761" y="5253345"/>
            <a:ext cx="351378" cy="461665"/>
          </a:xfrm>
          <a:prstGeom prst="rect">
            <a:avLst/>
          </a:prstGeom>
          <a:noFill/>
        </p:spPr>
        <p:txBody>
          <a:bodyPr wrap="none" lIns="91440" tIns="45720" rIns="91440" bIns="45720">
            <a:spAutoFit/>
          </a:bodyPr>
          <a:lstStyle/>
          <a:p>
            <a:pPr algn="ctr"/>
            <a:r>
              <a:rPr lang="en-US" sz="2400" b="0" cap="none" spc="0" dirty="0">
                <a:ln w="0"/>
                <a:effectLst>
                  <a:outerShdw blurRad="38100" dist="25400" dir="5400000" algn="ctr" rotWithShape="0">
                    <a:srgbClr val="6E747A">
                      <a:alpha val="43000"/>
                    </a:srgbClr>
                  </a:outerShdw>
                </a:effectLst>
              </a:rPr>
              <a:t>5</a:t>
            </a:r>
          </a:p>
        </p:txBody>
      </p:sp>
      <p:pic>
        <p:nvPicPr>
          <p:cNvPr id="24" name="Picture 23">
            <a:extLst>
              <a:ext uri="{FF2B5EF4-FFF2-40B4-BE49-F238E27FC236}">
                <a16:creationId xmlns:a16="http://schemas.microsoft.com/office/drawing/2014/main" id="{8BEC4A3E-5CB8-4353-956C-BACBED1D443D}"/>
              </a:ext>
            </a:extLst>
          </p:cNvPr>
          <p:cNvPicPr>
            <a:picLocks noChangeAspect="1"/>
          </p:cNvPicPr>
          <p:nvPr/>
        </p:nvPicPr>
        <p:blipFill>
          <a:blip r:embed="rId3"/>
          <a:stretch>
            <a:fillRect/>
          </a:stretch>
        </p:blipFill>
        <p:spPr>
          <a:xfrm>
            <a:off x="653796" y="1352981"/>
            <a:ext cx="4157484" cy="1209675"/>
          </a:xfrm>
          <a:prstGeom prst="rect">
            <a:avLst/>
          </a:prstGeom>
        </p:spPr>
      </p:pic>
      <p:grpSp>
        <p:nvGrpSpPr>
          <p:cNvPr id="27" name="Group 26">
            <a:extLst>
              <a:ext uri="{FF2B5EF4-FFF2-40B4-BE49-F238E27FC236}">
                <a16:creationId xmlns:a16="http://schemas.microsoft.com/office/drawing/2014/main" id="{ECF42932-DE98-4C24-B615-41610D700615}"/>
              </a:ext>
            </a:extLst>
          </p:cNvPr>
          <p:cNvGrpSpPr/>
          <p:nvPr/>
        </p:nvGrpSpPr>
        <p:grpSpPr>
          <a:xfrm>
            <a:off x="7341359" y="4269741"/>
            <a:ext cx="1393773" cy="1547244"/>
            <a:chOff x="4963829" y="4298078"/>
            <a:chExt cx="1393773" cy="1547244"/>
          </a:xfrm>
        </p:grpSpPr>
        <p:sp>
          <p:nvSpPr>
            <p:cNvPr id="28" name="Cylinder 27">
              <a:extLst>
                <a:ext uri="{FF2B5EF4-FFF2-40B4-BE49-F238E27FC236}">
                  <a16:creationId xmlns:a16="http://schemas.microsoft.com/office/drawing/2014/main" id="{E552C2F5-3675-4C3E-9FE7-C6C2DA5CA630}"/>
                </a:ext>
              </a:extLst>
            </p:cNvPr>
            <p:cNvSpPr/>
            <p:nvPr/>
          </p:nvSpPr>
          <p:spPr>
            <a:xfrm>
              <a:off x="4963829" y="5232674"/>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ylinder 28">
              <a:extLst>
                <a:ext uri="{FF2B5EF4-FFF2-40B4-BE49-F238E27FC236}">
                  <a16:creationId xmlns:a16="http://schemas.microsoft.com/office/drawing/2014/main" id="{5B10705D-25D1-4727-99F2-08E2A14688B4}"/>
                </a:ext>
              </a:extLst>
            </p:cNvPr>
            <p:cNvSpPr/>
            <p:nvPr/>
          </p:nvSpPr>
          <p:spPr>
            <a:xfrm>
              <a:off x="4963830" y="4763793"/>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Cylinder 33">
              <a:extLst>
                <a:ext uri="{FF2B5EF4-FFF2-40B4-BE49-F238E27FC236}">
                  <a16:creationId xmlns:a16="http://schemas.microsoft.com/office/drawing/2014/main" id="{3AE09821-D483-4497-8585-286E0CD6B15E}"/>
                </a:ext>
              </a:extLst>
            </p:cNvPr>
            <p:cNvSpPr/>
            <p:nvPr/>
          </p:nvSpPr>
          <p:spPr>
            <a:xfrm>
              <a:off x="4963831" y="4298078"/>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Scroll: Vertical 2">
            <a:extLst>
              <a:ext uri="{FF2B5EF4-FFF2-40B4-BE49-F238E27FC236}">
                <a16:creationId xmlns:a16="http://schemas.microsoft.com/office/drawing/2014/main" id="{F721C7C0-CCBC-440F-A160-05B65ED85227}"/>
              </a:ext>
            </a:extLst>
          </p:cNvPr>
          <p:cNvSpPr/>
          <p:nvPr/>
        </p:nvSpPr>
        <p:spPr>
          <a:xfrm rot="10800000">
            <a:off x="7107035" y="976879"/>
            <a:ext cx="1642801" cy="1681377"/>
          </a:xfrm>
          <a:prstGeom prst="verticalScroll">
            <a:avLst/>
          </a:prstGeom>
          <a:solidFill>
            <a:schemeClr val="bg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9B7EDDB0-C888-4B5F-95A4-82701CF58EC7}"/>
              </a:ext>
            </a:extLst>
          </p:cNvPr>
          <p:cNvCxnSpPr>
            <a:cxnSpLocks/>
          </p:cNvCxnSpPr>
          <p:nvPr/>
        </p:nvCxnSpPr>
        <p:spPr>
          <a:xfrm>
            <a:off x="7406218" y="1243138"/>
            <a:ext cx="104443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37C7C1-4CF5-4439-903E-CEAE33A87414}"/>
              </a:ext>
            </a:extLst>
          </p:cNvPr>
          <p:cNvCxnSpPr>
            <a:cxnSpLocks/>
          </p:cNvCxnSpPr>
          <p:nvPr/>
        </p:nvCxnSpPr>
        <p:spPr>
          <a:xfrm>
            <a:off x="7406218" y="1414754"/>
            <a:ext cx="104443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EEE97A3-FD3D-45CD-A170-DFB56B6CA428}"/>
              </a:ext>
            </a:extLst>
          </p:cNvPr>
          <p:cNvCxnSpPr>
            <a:cxnSpLocks/>
          </p:cNvCxnSpPr>
          <p:nvPr/>
        </p:nvCxnSpPr>
        <p:spPr>
          <a:xfrm>
            <a:off x="7406218" y="1586370"/>
            <a:ext cx="104443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2537357-B8D9-465C-B73F-CDD2D40CE07E}"/>
              </a:ext>
            </a:extLst>
          </p:cNvPr>
          <p:cNvCxnSpPr>
            <a:cxnSpLocks/>
          </p:cNvCxnSpPr>
          <p:nvPr/>
        </p:nvCxnSpPr>
        <p:spPr>
          <a:xfrm>
            <a:off x="7406218" y="1757986"/>
            <a:ext cx="104443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F70CFB4-2C82-4E02-9574-B7F719BCD02A}"/>
              </a:ext>
            </a:extLst>
          </p:cNvPr>
          <p:cNvCxnSpPr>
            <a:cxnSpLocks/>
          </p:cNvCxnSpPr>
          <p:nvPr/>
        </p:nvCxnSpPr>
        <p:spPr>
          <a:xfrm>
            <a:off x="7406218" y="1929602"/>
            <a:ext cx="104443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D40CA-0D5E-4F19-89F7-A32206113DF4}"/>
              </a:ext>
            </a:extLst>
          </p:cNvPr>
          <p:cNvCxnSpPr>
            <a:cxnSpLocks/>
          </p:cNvCxnSpPr>
          <p:nvPr/>
        </p:nvCxnSpPr>
        <p:spPr>
          <a:xfrm>
            <a:off x="7406218" y="2272832"/>
            <a:ext cx="104443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41F248B-0640-427F-BC29-B71DF39A48CC}"/>
              </a:ext>
            </a:extLst>
          </p:cNvPr>
          <p:cNvCxnSpPr>
            <a:cxnSpLocks/>
          </p:cNvCxnSpPr>
          <p:nvPr/>
        </p:nvCxnSpPr>
        <p:spPr>
          <a:xfrm>
            <a:off x="7406218" y="2101218"/>
            <a:ext cx="104443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grpSp>
        <p:nvGrpSpPr>
          <p:cNvPr id="72" name="Group 71">
            <a:extLst>
              <a:ext uri="{FF2B5EF4-FFF2-40B4-BE49-F238E27FC236}">
                <a16:creationId xmlns:a16="http://schemas.microsoft.com/office/drawing/2014/main" id="{430CDF21-972B-4F58-A6EA-7DDF5969E432}"/>
              </a:ext>
            </a:extLst>
          </p:cNvPr>
          <p:cNvGrpSpPr/>
          <p:nvPr/>
        </p:nvGrpSpPr>
        <p:grpSpPr>
          <a:xfrm>
            <a:off x="3875597" y="4014652"/>
            <a:ext cx="1451340" cy="2108169"/>
            <a:chOff x="3846559" y="3931417"/>
            <a:chExt cx="1451340" cy="2108169"/>
          </a:xfrm>
        </p:grpSpPr>
        <p:sp>
          <p:nvSpPr>
            <p:cNvPr id="14" name="Rectangle: Diagonal Corners Rounded 13">
              <a:extLst>
                <a:ext uri="{FF2B5EF4-FFF2-40B4-BE49-F238E27FC236}">
                  <a16:creationId xmlns:a16="http://schemas.microsoft.com/office/drawing/2014/main" id="{D77EA703-CAE5-42F5-95E3-6EC76CB85519}"/>
                </a:ext>
              </a:extLst>
            </p:cNvPr>
            <p:cNvSpPr/>
            <p:nvPr/>
          </p:nvSpPr>
          <p:spPr>
            <a:xfrm>
              <a:off x="3846559" y="3931417"/>
              <a:ext cx="1189624" cy="1729435"/>
            </a:xfrm>
            <a:prstGeom prst="round2DiagRect">
              <a:avLst>
                <a:gd name="adj1" fmla="val 3765"/>
                <a:gd name="adj2" fmla="val 0"/>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FA4A9DA7-3006-4747-9D9A-0AA3E1A1EB54}"/>
                </a:ext>
              </a:extLst>
            </p:cNvPr>
            <p:cNvGrpSpPr/>
            <p:nvPr/>
          </p:nvGrpSpPr>
          <p:grpSpPr>
            <a:xfrm>
              <a:off x="3926578" y="4137155"/>
              <a:ext cx="1109606" cy="0"/>
              <a:chOff x="2936943" y="4120563"/>
              <a:chExt cx="909721" cy="0"/>
            </a:xfrm>
          </p:grpSpPr>
          <p:cxnSp>
            <p:nvCxnSpPr>
              <p:cNvPr id="48" name="Straight Connector 47">
                <a:extLst>
                  <a:ext uri="{FF2B5EF4-FFF2-40B4-BE49-F238E27FC236}">
                    <a16:creationId xmlns:a16="http://schemas.microsoft.com/office/drawing/2014/main" id="{2D44EB98-B912-4878-8036-10E81894E92F}"/>
                  </a:ext>
                </a:extLst>
              </p:cNvPr>
              <p:cNvCxnSpPr>
                <a:cxnSpLocks/>
              </p:cNvCxnSpPr>
              <p:nvPr/>
            </p:nvCxnSpPr>
            <p:spPr>
              <a:xfrm>
                <a:off x="2936943" y="4120563"/>
                <a:ext cx="838103" cy="0"/>
              </a:xfrm>
              <a:prstGeom prst="line">
                <a:avLst/>
              </a:prstGeom>
              <a:ln w="190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AAE74D7A-337F-4B63-9735-490B2646FB54}"/>
                  </a:ext>
                </a:extLst>
              </p:cNvPr>
              <p:cNvCxnSpPr>
                <a:cxnSpLocks/>
              </p:cNvCxnSpPr>
              <p:nvPr/>
            </p:nvCxnSpPr>
            <p:spPr>
              <a:xfrm>
                <a:off x="3439486" y="4120563"/>
                <a:ext cx="407178" cy="0"/>
              </a:xfrm>
              <a:prstGeom prst="line">
                <a:avLst/>
              </a:prstGeom>
              <a:ln w="762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55" name="Group 54">
              <a:extLst>
                <a:ext uri="{FF2B5EF4-FFF2-40B4-BE49-F238E27FC236}">
                  <a16:creationId xmlns:a16="http://schemas.microsoft.com/office/drawing/2014/main" id="{F4AC68E1-391E-48BD-8E58-55AD2B1E3925}"/>
                </a:ext>
              </a:extLst>
            </p:cNvPr>
            <p:cNvGrpSpPr/>
            <p:nvPr/>
          </p:nvGrpSpPr>
          <p:grpSpPr>
            <a:xfrm>
              <a:off x="3926578" y="4304882"/>
              <a:ext cx="1109606" cy="0"/>
              <a:chOff x="2936943" y="4120563"/>
              <a:chExt cx="909721" cy="0"/>
            </a:xfrm>
          </p:grpSpPr>
          <p:cxnSp>
            <p:nvCxnSpPr>
              <p:cNvPr id="56" name="Straight Connector 55">
                <a:extLst>
                  <a:ext uri="{FF2B5EF4-FFF2-40B4-BE49-F238E27FC236}">
                    <a16:creationId xmlns:a16="http://schemas.microsoft.com/office/drawing/2014/main" id="{D7921791-00E3-41AB-8C29-F79368B12E78}"/>
                  </a:ext>
                </a:extLst>
              </p:cNvPr>
              <p:cNvCxnSpPr>
                <a:cxnSpLocks/>
              </p:cNvCxnSpPr>
              <p:nvPr/>
            </p:nvCxnSpPr>
            <p:spPr>
              <a:xfrm>
                <a:off x="2936943" y="4120563"/>
                <a:ext cx="838103" cy="0"/>
              </a:xfrm>
              <a:prstGeom prst="line">
                <a:avLst/>
              </a:prstGeom>
              <a:ln w="190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C593D13-37C9-4010-B2A5-3FF948AED359}"/>
                  </a:ext>
                </a:extLst>
              </p:cNvPr>
              <p:cNvCxnSpPr>
                <a:cxnSpLocks/>
              </p:cNvCxnSpPr>
              <p:nvPr/>
            </p:nvCxnSpPr>
            <p:spPr>
              <a:xfrm>
                <a:off x="3439486" y="4120563"/>
                <a:ext cx="407178" cy="0"/>
              </a:xfrm>
              <a:prstGeom prst="line">
                <a:avLst/>
              </a:prstGeom>
              <a:ln w="762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D0BA78B8-A891-4E2C-A64F-3DEF581B2BEA}"/>
                </a:ext>
              </a:extLst>
            </p:cNvPr>
            <p:cNvGrpSpPr/>
            <p:nvPr/>
          </p:nvGrpSpPr>
          <p:grpSpPr>
            <a:xfrm>
              <a:off x="3926578" y="4472610"/>
              <a:ext cx="1109606" cy="0"/>
              <a:chOff x="2936943" y="4120563"/>
              <a:chExt cx="909721" cy="0"/>
            </a:xfrm>
          </p:grpSpPr>
          <p:cxnSp>
            <p:nvCxnSpPr>
              <p:cNvPr id="59" name="Straight Connector 58">
                <a:extLst>
                  <a:ext uri="{FF2B5EF4-FFF2-40B4-BE49-F238E27FC236}">
                    <a16:creationId xmlns:a16="http://schemas.microsoft.com/office/drawing/2014/main" id="{EC076C57-0831-4EAD-885D-E8A1BF49F093}"/>
                  </a:ext>
                </a:extLst>
              </p:cNvPr>
              <p:cNvCxnSpPr>
                <a:cxnSpLocks/>
              </p:cNvCxnSpPr>
              <p:nvPr/>
            </p:nvCxnSpPr>
            <p:spPr>
              <a:xfrm>
                <a:off x="2936943" y="4120563"/>
                <a:ext cx="838103" cy="0"/>
              </a:xfrm>
              <a:prstGeom prst="line">
                <a:avLst/>
              </a:prstGeom>
              <a:ln w="190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386061B-7FEC-4AC3-B2F6-A20E23C5C55E}"/>
                  </a:ext>
                </a:extLst>
              </p:cNvPr>
              <p:cNvCxnSpPr>
                <a:cxnSpLocks/>
              </p:cNvCxnSpPr>
              <p:nvPr/>
            </p:nvCxnSpPr>
            <p:spPr>
              <a:xfrm>
                <a:off x="3439486" y="4120563"/>
                <a:ext cx="407178" cy="0"/>
              </a:xfrm>
              <a:prstGeom prst="line">
                <a:avLst/>
              </a:prstGeom>
              <a:ln w="762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62" name="Oval 61">
              <a:extLst>
                <a:ext uri="{FF2B5EF4-FFF2-40B4-BE49-F238E27FC236}">
                  <a16:creationId xmlns:a16="http://schemas.microsoft.com/office/drawing/2014/main" id="{F6B6945E-E84E-44D5-9A0D-68106262FDBB}"/>
                </a:ext>
              </a:extLst>
            </p:cNvPr>
            <p:cNvSpPr/>
            <p:nvPr/>
          </p:nvSpPr>
          <p:spPr>
            <a:xfrm>
              <a:off x="3926578" y="5460456"/>
              <a:ext cx="104204" cy="128671"/>
            </a:xfrm>
            <a:prstGeom prst="ellipse">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21764884-C9EF-4544-A752-FAB912D969B6}"/>
                </a:ext>
              </a:extLst>
            </p:cNvPr>
            <p:cNvGrpSpPr/>
            <p:nvPr/>
          </p:nvGrpSpPr>
          <p:grpSpPr>
            <a:xfrm>
              <a:off x="4275647" y="4623556"/>
              <a:ext cx="1022252" cy="1416030"/>
              <a:chOff x="4348386" y="4719957"/>
              <a:chExt cx="1022252" cy="1416030"/>
            </a:xfrm>
          </p:grpSpPr>
          <p:sp>
            <p:nvSpPr>
              <p:cNvPr id="64" name="Rounded Rectangle 30">
                <a:extLst>
                  <a:ext uri="{FF2B5EF4-FFF2-40B4-BE49-F238E27FC236}">
                    <a16:creationId xmlns:a16="http://schemas.microsoft.com/office/drawing/2014/main" id="{FB0F1BF7-2BE5-4520-8AE9-4198FAB32D78}"/>
                  </a:ext>
                </a:extLst>
              </p:cNvPr>
              <p:cNvSpPr/>
              <p:nvPr/>
            </p:nvSpPr>
            <p:spPr>
              <a:xfrm>
                <a:off x="4348386" y="4720869"/>
                <a:ext cx="1022252" cy="1415118"/>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endParaRPr>
              </a:p>
            </p:txBody>
          </p:sp>
          <p:sp>
            <p:nvSpPr>
              <p:cNvPr id="65" name="Rectangle 64">
                <a:extLst>
                  <a:ext uri="{FF2B5EF4-FFF2-40B4-BE49-F238E27FC236}">
                    <a16:creationId xmlns:a16="http://schemas.microsoft.com/office/drawing/2014/main" id="{6882E403-4838-4846-AC3D-4690F6E793A5}"/>
                  </a:ext>
                </a:extLst>
              </p:cNvPr>
              <p:cNvSpPr/>
              <p:nvPr/>
            </p:nvSpPr>
            <p:spPr>
              <a:xfrm>
                <a:off x="4434210" y="4961516"/>
                <a:ext cx="850605" cy="253916"/>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lIns="68580" tIns="34290" rIns="68580" bIns="3429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w="1905"/>
                    <a:solidFill>
                      <a:srgbClr val="1F497D">
                        <a:lumMod val="75000"/>
                      </a:srgbClr>
                    </a:solidFill>
                    <a:effectLst>
                      <a:innerShdw blurRad="69850" dist="43180" dir="5400000">
                        <a:srgbClr val="000000">
                          <a:alpha val="65000"/>
                        </a:srgbClr>
                      </a:innerShdw>
                    </a:effectLst>
                    <a:uLnTx/>
                    <a:uFillTx/>
                    <a:latin typeface="Calibri" panose="020F0502020204030204" pitchFamily="34" charset="0"/>
                  </a:rPr>
                  <a:t>Data Row</a:t>
                </a:r>
                <a:endParaRPr kumimoji="0" lang="en-US" sz="1200" b="1" i="0" u="none" strike="noStrike" kern="0" cap="none" spc="0" normalizeH="0" baseline="0" noProof="0" dirty="0">
                  <a:ln w="1905"/>
                  <a:solidFill>
                    <a:srgbClr val="1F497D">
                      <a:lumMod val="60000"/>
                      <a:lumOff val="40000"/>
                    </a:srgbClr>
                  </a:solidFill>
                  <a:effectLst>
                    <a:innerShdw blurRad="69850" dist="43180" dir="5400000">
                      <a:srgbClr val="000000">
                        <a:alpha val="65000"/>
                      </a:srgbClr>
                    </a:innerShdw>
                  </a:effectLst>
                  <a:uLnTx/>
                  <a:uFillTx/>
                  <a:latin typeface="Calibri" panose="020F0502020204030204" pitchFamily="34" charset="0"/>
                </a:endParaRPr>
              </a:p>
            </p:txBody>
          </p:sp>
          <p:sp>
            <p:nvSpPr>
              <p:cNvPr id="66" name="Rectangle 65">
                <a:extLst>
                  <a:ext uri="{FF2B5EF4-FFF2-40B4-BE49-F238E27FC236}">
                    <a16:creationId xmlns:a16="http://schemas.microsoft.com/office/drawing/2014/main" id="{30993C3E-C1CD-4276-AB99-5D974814BACA}"/>
                  </a:ext>
                </a:extLst>
              </p:cNvPr>
              <p:cNvSpPr/>
              <p:nvPr/>
            </p:nvSpPr>
            <p:spPr>
              <a:xfrm>
                <a:off x="4434210" y="5243450"/>
                <a:ext cx="850605" cy="253916"/>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lIns="68580" tIns="34290" rIns="68580" bIns="3429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w="1905"/>
                    <a:solidFill>
                      <a:srgbClr val="1F497D">
                        <a:lumMod val="75000"/>
                      </a:srgbClr>
                    </a:solidFill>
                    <a:effectLst>
                      <a:innerShdw blurRad="69850" dist="43180" dir="5400000">
                        <a:srgbClr val="000000">
                          <a:alpha val="65000"/>
                        </a:srgbClr>
                      </a:innerShdw>
                    </a:effectLst>
                    <a:uLnTx/>
                    <a:uFillTx/>
                    <a:latin typeface="Calibri" panose="020F0502020204030204" pitchFamily="34" charset="0"/>
                  </a:rPr>
                  <a:t>Data Row</a:t>
                </a:r>
                <a:endParaRPr kumimoji="0" lang="en-US" sz="1200" b="1" i="0" u="none" strike="noStrike" kern="0" cap="none" spc="0" normalizeH="0" baseline="0" noProof="0" dirty="0">
                  <a:ln w="1905"/>
                  <a:solidFill>
                    <a:srgbClr val="1F497D">
                      <a:lumMod val="60000"/>
                      <a:lumOff val="40000"/>
                    </a:srgbClr>
                  </a:solidFill>
                  <a:effectLst>
                    <a:innerShdw blurRad="69850" dist="43180" dir="5400000">
                      <a:srgbClr val="000000">
                        <a:alpha val="65000"/>
                      </a:srgbClr>
                    </a:innerShdw>
                  </a:effectLst>
                  <a:uLnTx/>
                  <a:uFillTx/>
                  <a:latin typeface="Calibri" panose="020F0502020204030204" pitchFamily="34" charset="0"/>
                </a:endParaRPr>
              </a:p>
            </p:txBody>
          </p:sp>
          <p:sp>
            <p:nvSpPr>
              <p:cNvPr id="67" name="Rectangle 66">
                <a:extLst>
                  <a:ext uri="{FF2B5EF4-FFF2-40B4-BE49-F238E27FC236}">
                    <a16:creationId xmlns:a16="http://schemas.microsoft.com/office/drawing/2014/main" id="{15D475FC-A8DC-4CCE-8710-0AC028A0CFBC}"/>
                  </a:ext>
                </a:extLst>
              </p:cNvPr>
              <p:cNvSpPr/>
              <p:nvPr/>
            </p:nvSpPr>
            <p:spPr>
              <a:xfrm>
                <a:off x="4434210" y="5807319"/>
                <a:ext cx="850605" cy="253916"/>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lIns="68580" tIns="34290" rIns="68580" bIns="3429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sz="1200" b="1" kern="0" dirty="0">
                    <a:ln w="1905"/>
                    <a:solidFill>
                      <a:srgbClr val="1F497D">
                        <a:lumMod val="75000"/>
                      </a:srgbClr>
                    </a:solidFill>
                    <a:effectLst>
                      <a:innerShdw blurRad="69850" dist="43180" dir="5400000">
                        <a:srgbClr val="000000">
                          <a:alpha val="65000"/>
                        </a:srgbClr>
                      </a:innerShdw>
                    </a:effectLst>
                    <a:latin typeface="Calibri" panose="020F0502020204030204" pitchFamily="34" charset="0"/>
                  </a:rPr>
                  <a:t>Free Space</a:t>
                </a:r>
                <a:endParaRPr kumimoji="0" lang="en-US" sz="1200" b="1" i="0" u="none" strike="noStrike" kern="0" cap="none" spc="0" normalizeH="0" baseline="0" noProof="0" dirty="0">
                  <a:ln w="1905"/>
                  <a:solidFill>
                    <a:srgbClr val="1F497D">
                      <a:lumMod val="60000"/>
                      <a:lumOff val="40000"/>
                    </a:srgbClr>
                  </a:solidFill>
                  <a:effectLst>
                    <a:innerShdw blurRad="69850" dist="43180" dir="5400000">
                      <a:srgbClr val="000000">
                        <a:alpha val="65000"/>
                      </a:srgbClr>
                    </a:innerShdw>
                  </a:effectLst>
                  <a:uLnTx/>
                  <a:uFillTx/>
                  <a:latin typeface="Calibri" panose="020F0502020204030204" pitchFamily="34" charset="0"/>
                </a:endParaRPr>
              </a:p>
            </p:txBody>
          </p:sp>
          <p:sp>
            <p:nvSpPr>
              <p:cNvPr id="68" name="Rectangle 67">
                <a:extLst>
                  <a:ext uri="{FF2B5EF4-FFF2-40B4-BE49-F238E27FC236}">
                    <a16:creationId xmlns:a16="http://schemas.microsoft.com/office/drawing/2014/main" id="{AF538A03-4277-4A87-8A31-BAC906B276FB}"/>
                  </a:ext>
                </a:extLst>
              </p:cNvPr>
              <p:cNvSpPr/>
              <p:nvPr/>
            </p:nvSpPr>
            <p:spPr>
              <a:xfrm>
                <a:off x="4434210" y="5525384"/>
                <a:ext cx="850605" cy="253916"/>
              </a:xfrm>
              <a:prstGeom prst="rect">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lIns="68580" tIns="34290" rIns="68580" bIns="3429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lang="en-US" sz="1200" b="1" kern="0" dirty="0">
                    <a:ln w="1905"/>
                    <a:solidFill>
                      <a:srgbClr val="1F497D">
                        <a:lumMod val="75000"/>
                      </a:srgbClr>
                    </a:solidFill>
                    <a:effectLst>
                      <a:innerShdw blurRad="69850" dist="43180" dir="5400000">
                        <a:srgbClr val="000000">
                          <a:alpha val="65000"/>
                        </a:srgbClr>
                      </a:innerShdw>
                    </a:effectLst>
                    <a:latin typeface="Calibri" panose="020F0502020204030204" pitchFamily="34" charset="0"/>
                  </a:rPr>
                  <a:t>Data Row</a:t>
                </a:r>
                <a:endParaRPr kumimoji="0" lang="en-US" sz="1200" b="1" i="0" u="none" strike="noStrike" kern="0" cap="none" spc="0" normalizeH="0" baseline="0" noProof="0" dirty="0">
                  <a:ln w="1905"/>
                  <a:solidFill>
                    <a:srgbClr val="1F497D">
                      <a:lumMod val="60000"/>
                      <a:lumOff val="40000"/>
                    </a:srgbClr>
                  </a:solidFill>
                  <a:effectLst>
                    <a:innerShdw blurRad="69850" dist="43180" dir="5400000">
                      <a:srgbClr val="000000">
                        <a:alpha val="65000"/>
                      </a:srgbClr>
                    </a:innerShdw>
                  </a:effectLst>
                  <a:uLnTx/>
                  <a:uFillTx/>
                  <a:latin typeface="Calibri" panose="020F0502020204030204" pitchFamily="34" charset="0"/>
                </a:endParaRPr>
              </a:p>
            </p:txBody>
          </p:sp>
          <p:sp>
            <p:nvSpPr>
              <p:cNvPr id="70" name="TextBox 69">
                <a:extLst>
                  <a:ext uri="{FF2B5EF4-FFF2-40B4-BE49-F238E27FC236}">
                    <a16:creationId xmlns:a16="http://schemas.microsoft.com/office/drawing/2014/main" id="{3A3A359B-6E19-46C1-9230-82B91BB4A261}"/>
                  </a:ext>
                </a:extLst>
              </p:cNvPr>
              <p:cNvSpPr txBox="1"/>
              <p:nvPr/>
            </p:nvSpPr>
            <p:spPr>
              <a:xfrm>
                <a:off x="4495466" y="4719957"/>
                <a:ext cx="810607" cy="246221"/>
              </a:xfrm>
              <a:prstGeom prst="rect">
                <a:avLst/>
              </a:prstGeom>
              <a:noFill/>
            </p:spPr>
            <p:txBody>
              <a:bodyPr wrap="square" rtlCol="0">
                <a:spAutoFit/>
              </a:bodyPr>
              <a:lstStyle/>
              <a:p>
                <a:r>
                  <a:rPr lang="en-US" sz="1000" dirty="0">
                    <a:solidFill>
                      <a:schemeClr val="bg1"/>
                    </a:solidFill>
                  </a:rPr>
                  <a:t>Data Page</a:t>
                </a:r>
              </a:p>
            </p:txBody>
          </p:sp>
        </p:grpSp>
      </p:grpSp>
    </p:spTree>
    <p:extLst>
      <p:ext uri="{BB962C8B-B14F-4D97-AF65-F5344CB8AC3E}">
        <p14:creationId xmlns:p14="http://schemas.microsoft.com/office/powerpoint/2010/main" val="2990075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190904A-1C6A-4388-BE71-3F003B421633}"/>
              </a:ext>
            </a:extLst>
          </p:cNvPr>
          <p:cNvPicPr>
            <a:picLocks noChangeAspect="1"/>
          </p:cNvPicPr>
          <p:nvPr/>
        </p:nvPicPr>
        <p:blipFill>
          <a:blip r:embed="rId2"/>
          <a:stretch>
            <a:fillRect/>
          </a:stretch>
        </p:blipFill>
        <p:spPr>
          <a:xfrm>
            <a:off x="187598" y="974271"/>
            <a:ext cx="9420684" cy="5198285"/>
          </a:xfrm>
          <a:prstGeom prst="rect">
            <a:avLst/>
          </a:prstGeom>
        </p:spPr>
      </p:pic>
      <p:pic>
        <p:nvPicPr>
          <p:cNvPr id="6" name="Picture 5" descr="BatchError"/>
          <p:cNvPicPr/>
          <p:nvPr/>
        </p:nvPicPr>
        <p:blipFill>
          <a:blip r:embed="rId3">
            <a:extLst>
              <a:ext uri="{28A0092B-C50C-407E-A947-70E740481C1C}">
                <a14:useLocalDpi xmlns:a14="http://schemas.microsoft.com/office/drawing/2010/main" val="0"/>
              </a:ext>
            </a:extLst>
          </a:blip>
          <a:srcRect/>
          <a:stretch>
            <a:fillRect/>
          </a:stretch>
        </p:blipFill>
        <p:spPr bwMode="auto">
          <a:xfrm>
            <a:off x="7560130" y="1621970"/>
            <a:ext cx="4283528" cy="2596244"/>
          </a:xfrm>
          <a:prstGeom prst="rect">
            <a:avLst/>
          </a:prstGeom>
          <a:noFill/>
          <a:ln>
            <a:solidFill>
              <a:schemeClr val="accent1"/>
            </a:solidFill>
          </a:ln>
          <a:effectLst>
            <a:outerShdw blurRad="50800" dist="38100" dir="2700000" algn="tl" rotWithShape="0">
              <a:prstClr val="black">
                <a:alpha val="40000"/>
              </a:prstClr>
            </a:outerShdw>
          </a:effectLst>
        </p:spPr>
      </p:pic>
      <p:sp>
        <p:nvSpPr>
          <p:cNvPr id="8" name="Title 1">
            <a:extLst>
              <a:ext uri="{FF2B5EF4-FFF2-40B4-BE49-F238E27FC236}">
                <a16:creationId xmlns:a16="http://schemas.microsoft.com/office/drawing/2014/main" id="{BC1AB25F-AF63-4E53-88D5-F2AF6C4F522A}"/>
              </a:ext>
            </a:extLst>
          </p:cNvPr>
          <p:cNvSpPr txBox="1">
            <a:spLocks/>
          </p:cNvSpPr>
          <p:nvPr/>
        </p:nvSpPr>
        <p:spPr>
          <a:xfrm>
            <a:off x="269239" y="185830"/>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Working with Transactions</a:t>
            </a:r>
          </a:p>
        </p:txBody>
      </p:sp>
    </p:spTree>
    <p:extLst>
      <p:ext uri="{BB962C8B-B14F-4D97-AF65-F5344CB8AC3E}">
        <p14:creationId xmlns:p14="http://schemas.microsoft.com/office/powerpoint/2010/main" val="4068597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057400" y="1287963"/>
            <a:ext cx="3953608" cy="48898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cxnSp>
        <p:nvCxnSpPr>
          <p:cNvPr id="7" name="Straight Connector 6"/>
          <p:cNvCxnSpPr/>
          <p:nvPr/>
        </p:nvCxnSpPr>
        <p:spPr>
          <a:xfrm>
            <a:off x="2066192" y="4178632"/>
            <a:ext cx="395360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352800" y="4107363"/>
            <a:ext cx="228600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Checkpoint</a:t>
            </a: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1" y="1668963"/>
            <a:ext cx="3692769" cy="2057400"/>
          </a:xfrm>
          <a:prstGeom prst="rect">
            <a:avLst/>
          </a:prstGeom>
        </p:spPr>
      </p:pic>
      <p:sp>
        <p:nvSpPr>
          <p:cNvPr id="14" name="TextBox 13"/>
          <p:cNvSpPr txBox="1"/>
          <p:nvPr/>
        </p:nvSpPr>
        <p:spPr>
          <a:xfrm rot="16200000">
            <a:off x="588122" y="3371820"/>
            <a:ext cx="24560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AdventureWorks.ldf</a:t>
            </a:r>
          </a:p>
        </p:txBody>
      </p:sp>
      <p:sp>
        <p:nvSpPr>
          <p:cNvPr id="2" name="TextBox 1"/>
          <p:cNvSpPr txBox="1"/>
          <p:nvPr/>
        </p:nvSpPr>
        <p:spPr>
          <a:xfrm>
            <a:off x="7437212" y="5529943"/>
            <a:ext cx="3892639" cy="646331"/>
          </a:xfrm>
          <a:prstGeom prst="rect">
            <a:avLst/>
          </a:prstGeom>
          <a:noFill/>
        </p:spPr>
        <p:txBody>
          <a:bodyPr wrap="square" rtlCol="0">
            <a:spAutoFit/>
          </a:bodyPr>
          <a:lstStyle/>
          <a:p>
            <a:r>
              <a:rPr lang="en-US" dirty="0"/>
              <a:t>John, don’t forget to demonstrate </a:t>
            </a:r>
          </a:p>
          <a:p>
            <a:r>
              <a:rPr lang="en-US" dirty="0"/>
              <a:t>SET XACT_ABORT ON</a:t>
            </a:r>
          </a:p>
        </p:txBody>
      </p:sp>
      <p:sp>
        <p:nvSpPr>
          <p:cNvPr id="18" name="Title 1">
            <a:extLst>
              <a:ext uri="{FF2B5EF4-FFF2-40B4-BE49-F238E27FC236}">
                <a16:creationId xmlns:a16="http://schemas.microsoft.com/office/drawing/2014/main" id="{9542EAE9-0013-4975-9861-A9C92659892D}"/>
              </a:ext>
            </a:extLst>
          </p:cNvPr>
          <p:cNvSpPr txBox="1">
            <a:spLocks/>
          </p:cNvSpPr>
          <p:nvPr/>
        </p:nvSpPr>
        <p:spPr>
          <a:xfrm>
            <a:off x="269239" y="185830"/>
            <a:ext cx="10972800" cy="1143000"/>
          </a:xfrm>
          <a:prstGeom prst="rect">
            <a:avLst/>
          </a:prstGeom>
        </p:spPr>
        <p:txBody>
          <a:bodyPr vert="horz" lIns="91440" tIns="45720" rIns="91440" bIns="45720" rtlCol="0" anchor="t">
            <a:noAutofit/>
          </a:bodyPr>
          <a:lstStyle>
            <a:lvl1pPr marL="0" marR="0" indent="0" algn="l" defTabSz="457112" rtl="0" eaLnBrk="1" fontAlgn="auto" latinLnBrk="0" hangingPunct="1">
              <a:lnSpc>
                <a:spcPts val="3500"/>
              </a:lnSpc>
              <a:spcBef>
                <a:spcPct val="0"/>
              </a:spcBef>
              <a:spcAft>
                <a:spcPts val="0"/>
              </a:spcAft>
              <a:buClrTx/>
              <a:buSzTx/>
              <a:buFontTx/>
              <a:buNone/>
              <a:tabLst/>
              <a:defRPr kumimoji="0" lang="en-US" sz="3600" b="0" i="0" u="none" strike="noStrike" kern="1200" cap="none" spc="0" normalizeH="0" baseline="0">
                <a:ln>
                  <a:noFill/>
                </a:ln>
                <a:solidFill>
                  <a:srgbClr val="424CA0"/>
                </a:solidFill>
                <a:effectLst/>
                <a:uLnTx/>
                <a:uFillTx/>
                <a:latin typeface="+mj-lt"/>
                <a:ea typeface="+mj-ea"/>
                <a:cs typeface="Segoe UI Light"/>
              </a:defRPr>
            </a:lvl1pPr>
          </a:lstStyle>
          <a:p>
            <a:r>
              <a:rPr lang="en-US" altLang="en-US" dirty="0">
                <a:solidFill>
                  <a:schemeClr val="tx1"/>
                </a:solidFill>
              </a:rPr>
              <a:t>Auto-Commit Transactions without Error Handling</a:t>
            </a:r>
          </a:p>
        </p:txBody>
      </p:sp>
      <p:cxnSp>
        <p:nvCxnSpPr>
          <p:cNvPr id="13" name="Straight Arrow Connector 12">
            <a:extLst>
              <a:ext uri="{FF2B5EF4-FFF2-40B4-BE49-F238E27FC236}">
                <a16:creationId xmlns:a16="http://schemas.microsoft.com/office/drawing/2014/main" id="{14AB579E-5997-4CBB-9254-98425C720A4C}"/>
              </a:ext>
            </a:extLst>
          </p:cNvPr>
          <p:cNvCxnSpPr>
            <a:cxnSpLocks/>
          </p:cNvCxnSpPr>
          <p:nvPr/>
        </p:nvCxnSpPr>
        <p:spPr>
          <a:xfrm flipH="1">
            <a:off x="6154616" y="3429000"/>
            <a:ext cx="1151792" cy="678363"/>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2" name="Rounded Rectangle 11">
            <a:extLst>
              <a:ext uri="{FF2B5EF4-FFF2-40B4-BE49-F238E27FC236}">
                <a16:creationId xmlns:a16="http://schemas.microsoft.com/office/drawing/2014/main" id="{C73B52B2-D792-4807-8847-E799E5967A10}"/>
              </a:ext>
            </a:extLst>
          </p:cNvPr>
          <p:cNvSpPr/>
          <p:nvPr/>
        </p:nvSpPr>
        <p:spPr>
          <a:xfrm>
            <a:off x="7437212" y="1850263"/>
            <a:ext cx="2895600" cy="30430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23" name="TextBox 22">
            <a:extLst>
              <a:ext uri="{FF2B5EF4-FFF2-40B4-BE49-F238E27FC236}">
                <a16:creationId xmlns:a16="http://schemas.microsoft.com/office/drawing/2014/main" id="{DB3A389E-4EC8-4C52-846D-C2367D0F0AB3}"/>
              </a:ext>
            </a:extLst>
          </p:cNvPr>
          <p:cNvSpPr txBox="1"/>
          <p:nvPr/>
        </p:nvSpPr>
        <p:spPr>
          <a:xfrm>
            <a:off x="7713786" y="4318811"/>
            <a:ext cx="234744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kern="0" dirty="0">
                <a:solidFill>
                  <a:sysClr val="windowText" lastClr="000000"/>
                </a:solidFill>
              </a:rPr>
              <a:t>AdventureWorks</a:t>
            </a:r>
            <a:r>
              <a:rPr kumimoji="0" lang="en-US" sz="1800" b="0" i="0" u="none" strike="noStrike" kern="0" cap="none" spc="0" normalizeH="0" baseline="0" noProof="0" dirty="0">
                <a:ln>
                  <a:noFill/>
                </a:ln>
                <a:solidFill>
                  <a:sysClr val="windowText" lastClr="000000"/>
                </a:solidFill>
                <a:effectLst/>
                <a:uLnTx/>
                <a:uFillTx/>
              </a:rPr>
              <a:t>.mdf</a:t>
            </a:r>
          </a:p>
        </p:txBody>
      </p:sp>
      <p:grpSp>
        <p:nvGrpSpPr>
          <p:cNvPr id="24" name="Group 23">
            <a:extLst>
              <a:ext uri="{FF2B5EF4-FFF2-40B4-BE49-F238E27FC236}">
                <a16:creationId xmlns:a16="http://schemas.microsoft.com/office/drawing/2014/main" id="{ADFB4919-200C-415B-83F9-64428EDC3F61}"/>
              </a:ext>
            </a:extLst>
          </p:cNvPr>
          <p:cNvGrpSpPr/>
          <p:nvPr/>
        </p:nvGrpSpPr>
        <p:grpSpPr>
          <a:xfrm>
            <a:off x="8008712" y="2142570"/>
            <a:ext cx="1752600" cy="2071364"/>
            <a:chOff x="4963829" y="4298078"/>
            <a:chExt cx="1393773" cy="1547244"/>
          </a:xfrm>
        </p:grpSpPr>
        <p:sp>
          <p:nvSpPr>
            <p:cNvPr id="25" name="Cylinder 24">
              <a:extLst>
                <a:ext uri="{FF2B5EF4-FFF2-40B4-BE49-F238E27FC236}">
                  <a16:creationId xmlns:a16="http://schemas.microsoft.com/office/drawing/2014/main" id="{C2505FC8-FDCC-4935-AC12-195C065A6563}"/>
                </a:ext>
              </a:extLst>
            </p:cNvPr>
            <p:cNvSpPr/>
            <p:nvPr/>
          </p:nvSpPr>
          <p:spPr>
            <a:xfrm>
              <a:off x="4963829" y="5232674"/>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ylinder 25">
              <a:extLst>
                <a:ext uri="{FF2B5EF4-FFF2-40B4-BE49-F238E27FC236}">
                  <a16:creationId xmlns:a16="http://schemas.microsoft.com/office/drawing/2014/main" id="{4E6566E8-7D81-48CC-99D8-FEF31EF8A7B1}"/>
                </a:ext>
              </a:extLst>
            </p:cNvPr>
            <p:cNvSpPr/>
            <p:nvPr/>
          </p:nvSpPr>
          <p:spPr>
            <a:xfrm>
              <a:off x="4963830" y="4763793"/>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ylinder 26">
              <a:extLst>
                <a:ext uri="{FF2B5EF4-FFF2-40B4-BE49-F238E27FC236}">
                  <a16:creationId xmlns:a16="http://schemas.microsoft.com/office/drawing/2014/main" id="{58CC6947-D9A7-415B-B02C-2AF6A2FBC858}"/>
                </a:ext>
              </a:extLst>
            </p:cNvPr>
            <p:cNvSpPr/>
            <p:nvPr/>
          </p:nvSpPr>
          <p:spPr>
            <a:xfrm>
              <a:off x="4963831" y="4298078"/>
              <a:ext cx="1393771" cy="612648"/>
            </a:xfrm>
            <a:prstGeom prst="can">
              <a:avLst>
                <a:gd name="adj" fmla="val 30417"/>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23711135"/>
      </p:ext>
    </p:extLst>
  </p:cSld>
  <p:clrMapOvr>
    <a:masterClrMapping/>
  </p:clrMapOvr>
</p:sld>
</file>

<file path=ppt/theme/theme1.xml><?xml version="1.0" encoding="utf-8"?>
<a:theme xmlns:a="http://schemas.openxmlformats.org/drawingml/2006/main" name="PASS 2013_SpeakerTemplate_Final">
  <a:themeElements>
    <a:clrScheme name="Custom 13">
      <a:dk1>
        <a:sysClr val="windowText" lastClr="000000"/>
      </a:dk1>
      <a:lt1>
        <a:sysClr val="window" lastClr="FFFFFF"/>
      </a:lt1>
      <a:dk2>
        <a:srgbClr val="2A2954"/>
      </a:dk2>
      <a:lt2>
        <a:srgbClr val="EEECE1"/>
      </a:lt2>
      <a:accent1>
        <a:srgbClr val="424CA0"/>
      </a:accent1>
      <a:accent2>
        <a:srgbClr val="F8982D"/>
      </a:accent2>
      <a:accent3>
        <a:srgbClr val="EF3B24"/>
      </a:accent3>
      <a:accent4>
        <a:srgbClr val="2098D5"/>
      </a:accent4>
      <a:accent5>
        <a:srgbClr val="296A8E"/>
      </a:accent5>
      <a:accent6>
        <a:srgbClr val="58AF24"/>
      </a:accent6>
      <a:hlink>
        <a:srgbClr val="636463"/>
      </a:hlink>
      <a:folHlink>
        <a:srgbClr val="505150"/>
      </a:folHlink>
    </a:clrScheme>
    <a:fontScheme name="PASS">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ASS 2013_SpeakerTemplate_Final [Read-Only]" id="{5CC23284-34AE-4F5C-9675-96515259D814}" vid="{4344FE50-8623-4A76-B26F-1D7DA7C493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11446</TotalTime>
  <Words>493</Words>
  <Application>Microsoft Office PowerPoint</Application>
  <PresentationFormat>Widescreen</PresentationFormat>
  <Paragraphs>79</Paragraphs>
  <Slides>14</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14</vt:i4>
      </vt:variant>
      <vt:variant>
        <vt:lpstr>Custom Shows</vt:lpstr>
      </vt:variant>
      <vt:variant>
        <vt:i4>1</vt:i4>
      </vt:variant>
    </vt:vector>
  </HeadingPairs>
  <TitlesOfParts>
    <vt:vector size="22" baseType="lpstr">
      <vt:lpstr>Arial</vt:lpstr>
      <vt:lpstr>Arial Black</vt:lpstr>
      <vt:lpstr>Calibri</vt:lpstr>
      <vt:lpstr>Century Gothic</vt:lpstr>
      <vt:lpstr>Segoe UI</vt:lpstr>
      <vt:lpstr>Verdana</vt:lpstr>
      <vt:lpstr>PASS 2013_SpeakerTemplate_Final</vt:lpstr>
      <vt:lpstr>A Beginners Guide to Transactions </vt:lpstr>
      <vt:lpstr>PowerPoint Presentation</vt:lpstr>
      <vt:lpstr>PowerPoint Presentation</vt:lpstr>
      <vt:lpstr>PowerPoint Presentation</vt:lpstr>
      <vt:lpstr>PowerPoint Presentation</vt:lpstr>
      <vt:lpstr>Transactions must pass the ACID test</vt:lpstr>
      <vt:lpstr>How Data Is Modified in SQL Server</vt:lpstr>
      <vt:lpstr>PowerPoint Presentation</vt:lpstr>
      <vt:lpstr>PowerPoint Presentation</vt:lpstr>
      <vt:lpstr>PowerPoint Presentation</vt:lpstr>
      <vt:lpstr>PowerPoint Presentation</vt:lpstr>
      <vt:lpstr>PowerPoint Presentation</vt:lpstr>
      <vt:lpstr>PowerPoint Presentation</vt:lpstr>
      <vt:lpstr>QUESTIONS</vt:lpstr>
      <vt:lpstr>PerformanceTuning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JDSQLHandout</dc:title>
  <dc:creator>John Deardurff</dc:creator>
  <cp:keywords>SQL</cp:keywords>
  <cp:lastModifiedBy>John Deardurff</cp:lastModifiedBy>
  <cp:revision>258</cp:revision>
  <dcterms:created xsi:type="dcterms:W3CDTF">2015-01-18T17:57:52Z</dcterms:created>
  <dcterms:modified xsi:type="dcterms:W3CDTF">2019-03-23T05:17:46Z</dcterms:modified>
</cp:coreProperties>
</file>